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103"/>
  </p:notesMasterIdLst>
  <p:sldIdLst>
    <p:sldId id="359" r:id="rId2"/>
    <p:sldId id="360" r:id="rId3"/>
    <p:sldId id="259" r:id="rId4"/>
    <p:sldId id="260" r:id="rId5"/>
    <p:sldId id="261" r:id="rId6"/>
    <p:sldId id="262" r:id="rId7"/>
    <p:sldId id="287" r:id="rId8"/>
    <p:sldId id="288" r:id="rId9"/>
    <p:sldId id="263" r:id="rId10"/>
    <p:sldId id="264" r:id="rId11"/>
    <p:sldId id="265" r:id="rId12"/>
    <p:sldId id="338" r:id="rId13"/>
    <p:sldId id="316" r:id="rId14"/>
    <p:sldId id="267" r:id="rId15"/>
    <p:sldId id="266" r:id="rId16"/>
    <p:sldId id="268" r:id="rId17"/>
    <p:sldId id="317" r:id="rId18"/>
    <p:sldId id="339" r:id="rId19"/>
    <p:sldId id="269" r:id="rId20"/>
    <p:sldId id="340" r:id="rId21"/>
    <p:sldId id="274" r:id="rId22"/>
    <p:sldId id="273" r:id="rId23"/>
    <p:sldId id="318" r:id="rId24"/>
    <p:sldId id="343" r:id="rId25"/>
    <p:sldId id="275" r:id="rId26"/>
    <p:sldId id="277" r:id="rId27"/>
    <p:sldId id="323" r:id="rId28"/>
    <p:sldId id="344" r:id="rId29"/>
    <p:sldId id="278" r:id="rId30"/>
    <p:sldId id="319" r:id="rId31"/>
    <p:sldId id="345" r:id="rId32"/>
    <p:sldId id="279" r:id="rId33"/>
    <p:sldId id="280" r:id="rId34"/>
    <p:sldId id="320" r:id="rId35"/>
    <p:sldId id="346" r:id="rId36"/>
    <p:sldId id="322" r:id="rId37"/>
    <p:sldId id="321" r:id="rId38"/>
    <p:sldId id="270" r:id="rId39"/>
    <p:sldId id="271" r:id="rId40"/>
    <p:sldId id="341" r:id="rId41"/>
    <p:sldId id="361" r:id="rId42"/>
    <p:sldId id="342" r:id="rId43"/>
    <p:sldId id="272" r:id="rId44"/>
    <p:sldId id="282" r:id="rId45"/>
    <p:sldId id="347" r:id="rId46"/>
    <p:sldId id="348" r:id="rId47"/>
    <p:sldId id="324" r:id="rId48"/>
    <p:sldId id="325" r:id="rId49"/>
    <p:sldId id="283" r:id="rId50"/>
    <p:sldId id="284" r:id="rId51"/>
    <p:sldId id="349" r:id="rId52"/>
    <p:sldId id="350" r:id="rId53"/>
    <p:sldId id="351" r:id="rId54"/>
    <p:sldId id="285" r:id="rId55"/>
    <p:sldId id="327" r:id="rId56"/>
    <p:sldId id="286" r:id="rId57"/>
    <p:sldId id="289" r:id="rId58"/>
    <p:sldId id="326" r:id="rId59"/>
    <p:sldId id="352" r:id="rId60"/>
    <p:sldId id="290" r:id="rId61"/>
    <p:sldId id="353" r:id="rId62"/>
    <p:sldId id="328" r:id="rId63"/>
    <p:sldId id="292" r:id="rId64"/>
    <p:sldId id="329" r:id="rId65"/>
    <p:sldId id="293" r:id="rId66"/>
    <p:sldId id="294" r:id="rId67"/>
    <p:sldId id="295" r:id="rId68"/>
    <p:sldId id="296" r:id="rId69"/>
    <p:sldId id="297" r:id="rId70"/>
    <p:sldId id="298" r:id="rId71"/>
    <p:sldId id="330" r:id="rId72"/>
    <p:sldId id="299" r:id="rId73"/>
    <p:sldId id="300" r:id="rId74"/>
    <p:sldId id="331" r:id="rId75"/>
    <p:sldId id="354" r:id="rId76"/>
    <p:sldId id="355" r:id="rId77"/>
    <p:sldId id="356" r:id="rId78"/>
    <p:sldId id="357" r:id="rId79"/>
    <p:sldId id="301" r:id="rId80"/>
    <p:sldId id="358" r:id="rId81"/>
    <p:sldId id="302" r:id="rId82"/>
    <p:sldId id="333" r:id="rId83"/>
    <p:sldId id="332" r:id="rId84"/>
    <p:sldId id="303" r:id="rId85"/>
    <p:sldId id="337" r:id="rId86"/>
    <p:sldId id="334" r:id="rId87"/>
    <p:sldId id="371" r:id="rId88"/>
    <p:sldId id="370" r:id="rId89"/>
    <p:sldId id="369" r:id="rId90"/>
    <p:sldId id="335" r:id="rId91"/>
    <p:sldId id="336" r:id="rId92"/>
    <p:sldId id="305" r:id="rId93"/>
    <p:sldId id="306" r:id="rId94"/>
    <p:sldId id="362" r:id="rId95"/>
    <p:sldId id="363" r:id="rId96"/>
    <p:sldId id="364" r:id="rId97"/>
    <p:sldId id="365" r:id="rId98"/>
    <p:sldId id="366" r:id="rId99"/>
    <p:sldId id="367" r:id="rId100"/>
    <p:sldId id="368" r:id="rId101"/>
    <p:sldId id="315"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C9B46-2039-46F6-AD7C-3088FCE38419}" v="49" dt="2021-09-10T16:55:12.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3" autoAdjust="0"/>
    <p:restoredTop sz="88376" autoAdjust="0"/>
  </p:normalViewPr>
  <p:slideViewPr>
    <p:cSldViewPr snapToGrid="0">
      <p:cViewPr>
        <p:scale>
          <a:sx n="60" d="100"/>
          <a:sy n="60" d="100"/>
        </p:scale>
        <p:origin x="75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 Ganesan" userId="783950ef343d668c" providerId="LiveId" clId="{B89C9B46-2039-46F6-AD7C-3088FCE38419}"/>
    <pc:docChg chg="undo custSel addSld delSld modSld sldOrd">
      <pc:chgData name="Uma Ganesan" userId="783950ef343d668c" providerId="LiveId" clId="{B89C9B46-2039-46F6-AD7C-3088FCE38419}" dt="2021-09-10T16:55:12.554" v="1339"/>
      <pc:docMkLst>
        <pc:docMk/>
      </pc:docMkLst>
      <pc:sldChg chg="del">
        <pc:chgData name="Uma Ganesan" userId="783950ef343d668c" providerId="LiveId" clId="{B89C9B46-2039-46F6-AD7C-3088FCE38419}" dt="2021-09-02T13:38:15.729" v="0" actId="47"/>
        <pc:sldMkLst>
          <pc:docMk/>
          <pc:sldMk cId="3943469562" sldId="257"/>
        </pc:sldMkLst>
      </pc:sldChg>
      <pc:sldChg chg="del">
        <pc:chgData name="Uma Ganesan" userId="783950ef343d668c" providerId="LiveId" clId="{B89C9B46-2039-46F6-AD7C-3088FCE38419}" dt="2021-09-02T13:38:15.729" v="0" actId="47"/>
        <pc:sldMkLst>
          <pc:docMk/>
          <pc:sldMk cId="4046877384" sldId="258"/>
        </pc:sldMkLst>
      </pc:sldChg>
      <pc:sldChg chg="modSp mod ord">
        <pc:chgData name="Uma Ganesan" userId="783950ef343d668c" providerId="LiveId" clId="{B89C9B46-2039-46F6-AD7C-3088FCE38419}" dt="2021-09-02T13:39:04.631" v="33" actId="20577"/>
        <pc:sldMkLst>
          <pc:docMk/>
          <pc:sldMk cId="3122941013" sldId="259"/>
        </pc:sldMkLst>
        <pc:spChg chg="mod">
          <ac:chgData name="Uma Ganesan" userId="783950ef343d668c" providerId="LiveId" clId="{B89C9B46-2039-46F6-AD7C-3088FCE38419}" dt="2021-09-02T13:39:04.631" v="33" actId="20577"/>
          <ac:spMkLst>
            <pc:docMk/>
            <pc:sldMk cId="3122941013" sldId="259"/>
            <ac:spMk id="5" creationId="{00000000-0000-0000-0000-000000000000}"/>
          </ac:spMkLst>
        </pc:spChg>
      </pc:sldChg>
      <pc:sldChg chg="del">
        <pc:chgData name="Uma Ganesan" userId="783950ef343d668c" providerId="LiveId" clId="{B89C9B46-2039-46F6-AD7C-3088FCE38419}" dt="2021-09-02T13:38:43.551" v="10" actId="2696"/>
        <pc:sldMkLst>
          <pc:docMk/>
          <pc:sldMk cId="1688727570" sldId="260"/>
        </pc:sldMkLst>
      </pc:sldChg>
      <pc:sldChg chg="add">
        <pc:chgData name="Uma Ganesan" userId="783950ef343d668c" providerId="LiveId" clId="{B89C9B46-2039-46F6-AD7C-3088FCE38419}" dt="2021-09-02T13:38:46.704" v="11"/>
        <pc:sldMkLst>
          <pc:docMk/>
          <pc:sldMk cId="1878797313" sldId="260"/>
        </pc:sldMkLst>
      </pc:sldChg>
      <pc:sldChg chg="addSp delSp modSp mod">
        <pc:chgData name="Uma Ganesan" userId="783950ef343d668c" providerId="LiveId" clId="{B89C9B46-2039-46F6-AD7C-3088FCE38419}" dt="2021-09-04T08:59:48.891" v="156" actId="20577"/>
        <pc:sldMkLst>
          <pc:docMk/>
          <pc:sldMk cId="620572744" sldId="261"/>
        </pc:sldMkLst>
        <pc:spChg chg="mod">
          <ac:chgData name="Uma Ganesan" userId="783950ef343d668c" providerId="LiveId" clId="{B89C9B46-2039-46F6-AD7C-3088FCE38419}" dt="2021-09-04T08:59:48.891" v="156" actId="20577"/>
          <ac:spMkLst>
            <pc:docMk/>
            <pc:sldMk cId="620572744" sldId="261"/>
            <ac:spMk id="5" creationId="{00000000-0000-0000-0000-000000000000}"/>
          </ac:spMkLst>
        </pc:spChg>
        <pc:picChg chg="del mod">
          <ac:chgData name="Uma Ganesan" userId="783950ef343d668c" providerId="LiveId" clId="{B89C9B46-2039-46F6-AD7C-3088FCE38419}" dt="2021-09-04T08:58:52.965" v="149" actId="21"/>
          <ac:picMkLst>
            <pc:docMk/>
            <pc:sldMk cId="620572744" sldId="261"/>
            <ac:picMk id="2" creationId="{00000000-0000-0000-0000-000000000000}"/>
          </ac:picMkLst>
        </pc:picChg>
        <pc:picChg chg="del">
          <ac:chgData name="Uma Ganesan" userId="783950ef343d668c" providerId="LiveId" clId="{B89C9B46-2039-46F6-AD7C-3088FCE38419}" dt="2021-09-04T08:57:22.376" v="130" actId="478"/>
          <ac:picMkLst>
            <pc:docMk/>
            <pc:sldMk cId="620572744" sldId="261"/>
            <ac:picMk id="6" creationId="{00000000-0000-0000-0000-000000000000}"/>
          </ac:picMkLst>
        </pc:picChg>
        <pc:picChg chg="add mod">
          <ac:chgData name="Uma Ganesan" userId="783950ef343d668c" providerId="LiveId" clId="{B89C9B46-2039-46F6-AD7C-3088FCE38419}" dt="2021-09-04T08:59:25.178" v="151" actId="1076"/>
          <ac:picMkLst>
            <pc:docMk/>
            <pc:sldMk cId="620572744" sldId="261"/>
            <ac:picMk id="7" creationId="{CDCB0060-B58B-414C-A5F9-AAB7D1846F0B}"/>
          </ac:picMkLst>
        </pc:picChg>
        <pc:picChg chg="add del mod">
          <ac:chgData name="Uma Ganesan" userId="783950ef343d668c" providerId="LiveId" clId="{B89C9B46-2039-46F6-AD7C-3088FCE38419}" dt="2021-09-04T08:58:11.993" v="139"/>
          <ac:picMkLst>
            <pc:docMk/>
            <pc:sldMk cId="620572744" sldId="261"/>
            <ac:picMk id="1026" creationId="{39C8210A-3C34-4583-90C5-6848F3A6FF1A}"/>
          </ac:picMkLst>
        </pc:picChg>
        <pc:picChg chg="add mod">
          <ac:chgData name="Uma Ganesan" userId="783950ef343d668c" providerId="LiveId" clId="{B89C9B46-2039-46F6-AD7C-3088FCE38419}" dt="2021-09-04T08:59:45.032" v="155" actId="14100"/>
          <ac:picMkLst>
            <pc:docMk/>
            <pc:sldMk cId="620572744" sldId="261"/>
            <ac:picMk id="1028" creationId="{F6F4FA04-FD8E-4DEF-B49E-80987D5508DB}"/>
          </ac:picMkLst>
        </pc:picChg>
      </pc:sldChg>
      <pc:sldChg chg="modSp del">
        <pc:chgData name="Uma Ganesan" userId="783950ef343d668c" providerId="LiveId" clId="{B89C9B46-2039-46F6-AD7C-3088FCE38419}" dt="2021-09-04T08:27:00.772" v="106" actId="2696"/>
        <pc:sldMkLst>
          <pc:docMk/>
          <pc:sldMk cId="947048234" sldId="270"/>
        </pc:sldMkLst>
        <pc:spChg chg="mod">
          <ac:chgData name="Uma Ganesan" userId="783950ef343d668c" providerId="LiveId" clId="{B89C9B46-2039-46F6-AD7C-3088FCE38419}" dt="2021-09-04T08:21:36.182" v="88" actId="1036"/>
          <ac:spMkLst>
            <pc:docMk/>
            <pc:sldMk cId="947048234" sldId="270"/>
            <ac:spMk id="5" creationId="{00000000-0000-0000-0000-000000000000}"/>
          </ac:spMkLst>
        </pc:spChg>
      </pc:sldChg>
      <pc:sldChg chg="add">
        <pc:chgData name="Uma Ganesan" userId="783950ef343d668c" providerId="LiveId" clId="{B89C9B46-2039-46F6-AD7C-3088FCE38419}" dt="2021-09-04T08:27:34.161" v="107"/>
        <pc:sldMkLst>
          <pc:docMk/>
          <pc:sldMk cId="3275625749" sldId="270"/>
        </pc:sldMkLst>
      </pc:sldChg>
      <pc:sldChg chg="add">
        <pc:chgData name="Uma Ganesan" userId="783950ef343d668c" providerId="LiveId" clId="{B89C9B46-2039-46F6-AD7C-3088FCE38419}" dt="2021-09-04T08:27:34.161" v="107"/>
        <pc:sldMkLst>
          <pc:docMk/>
          <pc:sldMk cId="884624421" sldId="271"/>
        </pc:sldMkLst>
      </pc:sldChg>
      <pc:sldChg chg="del">
        <pc:chgData name="Uma Ganesan" userId="783950ef343d668c" providerId="LiveId" clId="{B89C9B46-2039-46F6-AD7C-3088FCE38419}" dt="2021-09-04T08:27:00.772" v="106" actId="2696"/>
        <pc:sldMkLst>
          <pc:docMk/>
          <pc:sldMk cId="1542982574" sldId="271"/>
        </pc:sldMkLst>
      </pc:sldChg>
      <pc:sldChg chg="add">
        <pc:chgData name="Uma Ganesan" userId="783950ef343d668c" providerId="LiveId" clId="{B89C9B46-2039-46F6-AD7C-3088FCE38419}" dt="2021-09-04T08:27:34.161" v="107"/>
        <pc:sldMkLst>
          <pc:docMk/>
          <pc:sldMk cId="93464980" sldId="272"/>
        </pc:sldMkLst>
      </pc:sldChg>
      <pc:sldChg chg="del">
        <pc:chgData name="Uma Ganesan" userId="783950ef343d668c" providerId="LiveId" clId="{B89C9B46-2039-46F6-AD7C-3088FCE38419}" dt="2021-09-04T08:27:00.772" v="106" actId="2696"/>
        <pc:sldMkLst>
          <pc:docMk/>
          <pc:sldMk cId="2663848028" sldId="272"/>
        </pc:sldMkLst>
      </pc:sldChg>
      <pc:sldChg chg="modSp mod">
        <pc:chgData name="Uma Ganesan" userId="783950ef343d668c" providerId="LiveId" clId="{B89C9B46-2039-46F6-AD7C-3088FCE38419}" dt="2021-09-04T08:55:15.929" v="117" actId="13926"/>
        <pc:sldMkLst>
          <pc:docMk/>
          <pc:sldMk cId="1559401179" sldId="282"/>
        </pc:sldMkLst>
        <pc:spChg chg="mod">
          <ac:chgData name="Uma Ganesan" userId="783950ef343d668c" providerId="LiveId" clId="{B89C9B46-2039-46F6-AD7C-3088FCE38419}" dt="2021-09-04T08:55:15.929" v="117" actId="13926"/>
          <ac:spMkLst>
            <pc:docMk/>
            <pc:sldMk cId="1559401179" sldId="282"/>
            <ac:spMk id="4" creationId="{00000000-0000-0000-0000-000000000000}"/>
          </ac:spMkLst>
        </pc:spChg>
      </pc:sldChg>
      <pc:sldChg chg="modSp mod">
        <pc:chgData name="Uma Ganesan" userId="783950ef343d668c" providerId="LiveId" clId="{B89C9B46-2039-46F6-AD7C-3088FCE38419}" dt="2021-09-04T09:19:51.833" v="203" actId="13926"/>
        <pc:sldMkLst>
          <pc:docMk/>
          <pc:sldMk cId="3678111227" sldId="284"/>
        </pc:sldMkLst>
        <pc:spChg chg="mod">
          <ac:chgData name="Uma Ganesan" userId="783950ef343d668c" providerId="LiveId" clId="{B89C9B46-2039-46F6-AD7C-3088FCE38419}" dt="2021-09-04T09:19:51.833" v="203" actId="13926"/>
          <ac:spMkLst>
            <pc:docMk/>
            <pc:sldMk cId="3678111227" sldId="284"/>
            <ac:spMk id="6" creationId="{00000000-0000-0000-0000-000000000000}"/>
          </ac:spMkLst>
        </pc:spChg>
      </pc:sldChg>
      <pc:sldChg chg="modSp mod">
        <pc:chgData name="Uma Ganesan" userId="783950ef343d668c" providerId="LiveId" clId="{B89C9B46-2039-46F6-AD7C-3088FCE38419}" dt="2021-09-04T09:35:39.385" v="226" actId="113"/>
        <pc:sldMkLst>
          <pc:docMk/>
          <pc:sldMk cId="1778535254" sldId="297"/>
        </pc:sldMkLst>
        <pc:spChg chg="mod">
          <ac:chgData name="Uma Ganesan" userId="783950ef343d668c" providerId="LiveId" clId="{B89C9B46-2039-46F6-AD7C-3088FCE38419}" dt="2021-09-04T09:35:39.385" v="226" actId="113"/>
          <ac:spMkLst>
            <pc:docMk/>
            <pc:sldMk cId="1778535254" sldId="297"/>
            <ac:spMk id="4" creationId="{00000000-0000-0000-0000-000000000000}"/>
          </ac:spMkLst>
        </pc:spChg>
      </pc:sldChg>
      <pc:sldChg chg="addSp modSp mod">
        <pc:chgData name="Uma Ganesan" userId="783950ef343d668c" providerId="LiveId" clId="{B89C9B46-2039-46F6-AD7C-3088FCE38419}" dt="2021-09-04T09:40:04.583" v="284" actId="1076"/>
        <pc:sldMkLst>
          <pc:docMk/>
          <pc:sldMk cId="3540561041" sldId="298"/>
        </pc:sldMkLst>
        <pc:spChg chg="mod">
          <ac:chgData name="Uma Ganesan" userId="783950ef343d668c" providerId="LiveId" clId="{B89C9B46-2039-46F6-AD7C-3088FCE38419}" dt="2021-09-04T09:39:57.844" v="282" actId="1076"/>
          <ac:spMkLst>
            <pc:docMk/>
            <pc:sldMk cId="3540561041" sldId="298"/>
            <ac:spMk id="2" creationId="{00000000-0000-0000-0000-000000000000}"/>
          </ac:spMkLst>
        </pc:spChg>
        <pc:spChg chg="add mod">
          <ac:chgData name="Uma Ganesan" userId="783950ef343d668c" providerId="LiveId" clId="{B89C9B46-2039-46F6-AD7C-3088FCE38419}" dt="2021-09-04T09:40:04.583" v="284" actId="1076"/>
          <ac:spMkLst>
            <pc:docMk/>
            <pc:sldMk cId="3540561041" sldId="298"/>
            <ac:spMk id="5" creationId="{ABC2F3A4-9F3D-46F7-B7AD-599A2A56144D}"/>
          </ac:spMkLst>
        </pc:spChg>
        <pc:spChg chg="mod">
          <ac:chgData name="Uma Ganesan" userId="783950ef343d668c" providerId="LiveId" clId="{B89C9B46-2039-46F6-AD7C-3088FCE38419}" dt="2021-09-04T09:38:47.363" v="233" actId="1076"/>
          <ac:spMkLst>
            <pc:docMk/>
            <pc:sldMk cId="3540561041" sldId="298"/>
            <ac:spMk id="7" creationId="{00000000-0000-0000-0000-000000000000}"/>
          </ac:spMkLst>
        </pc:spChg>
        <pc:picChg chg="mod">
          <ac:chgData name="Uma Ganesan" userId="783950ef343d668c" providerId="LiveId" clId="{B89C9B46-2039-46F6-AD7C-3088FCE38419}" dt="2021-09-04T09:36:07.949" v="227" actId="14100"/>
          <ac:picMkLst>
            <pc:docMk/>
            <pc:sldMk cId="3540561041" sldId="298"/>
            <ac:picMk id="4" creationId="{00000000-0000-0000-0000-000000000000}"/>
          </ac:picMkLst>
        </pc:picChg>
        <pc:picChg chg="mod">
          <ac:chgData name="Uma Ganesan" userId="783950ef343d668c" providerId="LiveId" clId="{B89C9B46-2039-46F6-AD7C-3088FCE38419}" dt="2021-09-04T09:40:00.439" v="283" actId="1076"/>
          <ac:picMkLst>
            <pc:docMk/>
            <pc:sldMk cId="3540561041" sldId="298"/>
            <ac:picMk id="6" creationId="{00000000-0000-0000-0000-000000000000}"/>
          </ac:picMkLst>
        </pc:picChg>
        <pc:picChg chg="add mod">
          <ac:chgData name="Uma Ganesan" userId="783950ef343d668c" providerId="LiveId" clId="{B89C9B46-2039-46F6-AD7C-3088FCE38419}" dt="2021-09-04T09:36:45.658" v="230" actId="1076"/>
          <ac:picMkLst>
            <pc:docMk/>
            <pc:sldMk cId="3540561041" sldId="298"/>
            <ac:picMk id="8" creationId="{047883F8-5372-46C5-9350-E82CAE29EA9A}"/>
          </ac:picMkLst>
        </pc:picChg>
        <pc:picChg chg="add mod">
          <ac:chgData name="Uma Ganesan" userId="783950ef343d668c" providerId="LiveId" clId="{B89C9B46-2039-46F6-AD7C-3088FCE38419}" dt="2021-09-04T09:37:12.702" v="232" actId="1076"/>
          <ac:picMkLst>
            <pc:docMk/>
            <pc:sldMk cId="3540561041" sldId="298"/>
            <ac:picMk id="10" creationId="{0008F905-AE01-4B77-8822-A5F11F95E62C}"/>
          </ac:picMkLst>
        </pc:picChg>
      </pc:sldChg>
      <pc:sldChg chg="modSp mod">
        <pc:chgData name="Uma Ganesan" userId="783950ef343d668c" providerId="LiveId" clId="{B89C9B46-2039-46F6-AD7C-3088FCE38419}" dt="2021-09-04T09:44:20.988" v="550" actId="20577"/>
        <pc:sldMkLst>
          <pc:docMk/>
          <pc:sldMk cId="1597032467" sldId="299"/>
        </pc:sldMkLst>
        <pc:spChg chg="mod">
          <ac:chgData name="Uma Ganesan" userId="783950ef343d668c" providerId="LiveId" clId="{B89C9B46-2039-46F6-AD7C-3088FCE38419}" dt="2021-09-04T09:44:20.988" v="550" actId="20577"/>
          <ac:spMkLst>
            <pc:docMk/>
            <pc:sldMk cId="1597032467" sldId="299"/>
            <ac:spMk id="4" creationId="{00000000-0000-0000-0000-000000000000}"/>
          </ac:spMkLst>
        </pc:spChg>
      </pc:sldChg>
      <pc:sldChg chg="addSp delSp modSp mod">
        <pc:chgData name="Uma Ganesan" userId="783950ef343d668c" providerId="LiveId" clId="{B89C9B46-2039-46F6-AD7C-3088FCE38419}" dt="2021-09-08T16:52:01.448" v="755" actId="20577"/>
        <pc:sldMkLst>
          <pc:docMk/>
          <pc:sldMk cId="3029146665" sldId="300"/>
        </pc:sldMkLst>
        <pc:spChg chg="mod">
          <ac:chgData name="Uma Ganesan" userId="783950ef343d668c" providerId="LiveId" clId="{B89C9B46-2039-46F6-AD7C-3088FCE38419}" dt="2021-09-08T16:52:01.448" v="755" actId="20577"/>
          <ac:spMkLst>
            <pc:docMk/>
            <pc:sldMk cId="3029146665" sldId="300"/>
            <ac:spMk id="4" creationId="{00000000-0000-0000-0000-000000000000}"/>
          </ac:spMkLst>
        </pc:spChg>
        <pc:picChg chg="del mod">
          <ac:chgData name="Uma Ganesan" userId="783950ef343d668c" providerId="LiveId" clId="{B89C9B46-2039-46F6-AD7C-3088FCE38419}" dt="2021-09-08T16:50:38.343" v="736" actId="21"/>
          <ac:picMkLst>
            <pc:docMk/>
            <pc:sldMk cId="3029146665" sldId="300"/>
            <ac:picMk id="2" creationId="{00000000-0000-0000-0000-000000000000}"/>
          </ac:picMkLst>
        </pc:picChg>
        <pc:picChg chg="mod">
          <ac:chgData name="Uma Ganesan" userId="783950ef343d668c" providerId="LiveId" clId="{B89C9B46-2039-46F6-AD7C-3088FCE38419}" dt="2021-09-08T16:49:31.399" v="728" actId="1076"/>
          <ac:picMkLst>
            <pc:docMk/>
            <pc:sldMk cId="3029146665" sldId="300"/>
            <ac:picMk id="6" creationId="{00000000-0000-0000-0000-000000000000}"/>
          </ac:picMkLst>
        </pc:picChg>
        <pc:picChg chg="add mod">
          <ac:chgData name="Uma Ganesan" userId="783950ef343d668c" providerId="LiveId" clId="{B89C9B46-2039-46F6-AD7C-3088FCE38419}" dt="2021-09-08T16:51:30.978" v="751" actId="14100"/>
          <ac:picMkLst>
            <pc:docMk/>
            <pc:sldMk cId="3029146665" sldId="300"/>
            <ac:picMk id="7" creationId="{604D5D7B-4C41-446B-963A-DAE83437FE01}"/>
          </ac:picMkLst>
        </pc:picChg>
      </pc:sldChg>
      <pc:sldChg chg="modSp mod">
        <pc:chgData name="Uma Ganesan" userId="783950ef343d668c" providerId="LiveId" clId="{B89C9B46-2039-46F6-AD7C-3088FCE38419}" dt="2021-09-04T09:46:31.658" v="556" actId="113"/>
        <pc:sldMkLst>
          <pc:docMk/>
          <pc:sldMk cId="2410687677" sldId="303"/>
        </pc:sldMkLst>
        <pc:spChg chg="mod">
          <ac:chgData name="Uma Ganesan" userId="783950ef343d668c" providerId="LiveId" clId="{B89C9B46-2039-46F6-AD7C-3088FCE38419}" dt="2021-09-04T09:46:31.658" v="556" actId="113"/>
          <ac:spMkLst>
            <pc:docMk/>
            <pc:sldMk cId="2410687677" sldId="303"/>
            <ac:spMk id="4" creationId="{00000000-0000-0000-0000-000000000000}"/>
          </ac:spMkLst>
        </pc:spChg>
      </pc:sldChg>
      <pc:sldChg chg="addSp mod">
        <pc:chgData name="Uma Ganesan" userId="783950ef343d668c" providerId="LiveId" clId="{B89C9B46-2039-46F6-AD7C-3088FCE38419}" dt="2021-09-04T09:55:27.466" v="588" actId="9405"/>
        <pc:sldMkLst>
          <pc:docMk/>
          <pc:sldMk cId="932280796" sldId="305"/>
        </pc:sldMkLst>
        <pc:inkChg chg="add">
          <ac:chgData name="Uma Ganesan" userId="783950ef343d668c" providerId="LiveId" clId="{B89C9B46-2039-46F6-AD7C-3088FCE38419}" dt="2021-09-04T09:55:17.199" v="587" actId="9405"/>
          <ac:inkMkLst>
            <pc:docMk/>
            <pc:sldMk cId="932280796" sldId="305"/>
            <ac:inkMk id="2" creationId="{C9CAEFCC-05AC-403B-828C-B63C5DF4A3BC}"/>
          </ac:inkMkLst>
        </pc:inkChg>
        <pc:inkChg chg="add">
          <ac:chgData name="Uma Ganesan" userId="783950ef343d668c" providerId="LiveId" clId="{B89C9B46-2039-46F6-AD7C-3088FCE38419}" dt="2021-09-04T09:55:27.466" v="588" actId="9405"/>
          <ac:inkMkLst>
            <pc:docMk/>
            <pc:sldMk cId="932280796" sldId="305"/>
            <ac:inkMk id="5" creationId="{87B0F73D-9566-4169-8542-230709CC1273}"/>
          </ac:inkMkLst>
        </pc:inkChg>
      </pc:sldChg>
      <pc:sldChg chg="del">
        <pc:chgData name="Uma Ganesan" userId="783950ef343d668c" providerId="LiveId" clId="{B89C9B46-2039-46F6-AD7C-3088FCE38419}" dt="2021-09-02T13:40:01.316" v="35" actId="47"/>
        <pc:sldMkLst>
          <pc:docMk/>
          <pc:sldMk cId="3201144378" sldId="307"/>
        </pc:sldMkLst>
      </pc:sldChg>
      <pc:sldChg chg="del">
        <pc:chgData name="Uma Ganesan" userId="783950ef343d668c" providerId="LiveId" clId="{B89C9B46-2039-46F6-AD7C-3088FCE38419}" dt="2021-09-02T13:40:01.316" v="35" actId="47"/>
        <pc:sldMkLst>
          <pc:docMk/>
          <pc:sldMk cId="2982470005" sldId="308"/>
        </pc:sldMkLst>
      </pc:sldChg>
      <pc:sldChg chg="del">
        <pc:chgData name="Uma Ganesan" userId="783950ef343d668c" providerId="LiveId" clId="{B89C9B46-2039-46F6-AD7C-3088FCE38419}" dt="2021-09-02T13:40:01.316" v="35" actId="47"/>
        <pc:sldMkLst>
          <pc:docMk/>
          <pc:sldMk cId="848347141" sldId="309"/>
        </pc:sldMkLst>
      </pc:sldChg>
      <pc:sldChg chg="del">
        <pc:chgData name="Uma Ganesan" userId="783950ef343d668c" providerId="LiveId" clId="{B89C9B46-2039-46F6-AD7C-3088FCE38419}" dt="2021-09-02T13:40:01.316" v="35" actId="47"/>
        <pc:sldMkLst>
          <pc:docMk/>
          <pc:sldMk cId="1824397485" sldId="310"/>
        </pc:sldMkLst>
      </pc:sldChg>
      <pc:sldChg chg="del">
        <pc:chgData name="Uma Ganesan" userId="783950ef343d668c" providerId="LiveId" clId="{B89C9B46-2039-46F6-AD7C-3088FCE38419}" dt="2021-09-02T13:39:50.955" v="34" actId="47"/>
        <pc:sldMkLst>
          <pc:docMk/>
          <pc:sldMk cId="3193803288" sldId="311"/>
        </pc:sldMkLst>
      </pc:sldChg>
      <pc:sldChg chg="del">
        <pc:chgData name="Uma Ganesan" userId="783950ef343d668c" providerId="LiveId" clId="{B89C9B46-2039-46F6-AD7C-3088FCE38419}" dt="2021-09-02T13:39:50.955" v="34" actId="47"/>
        <pc:sldMkLst>
          <pc:docMk/>
          <pc:sldMk cId="1203033662" sldId="312"/>
        </pc:sldMkLst>
      </pc:sldChg>
      <pc:sldChg chg="del">
        <pc:chgData name="Uma Ganesan" userId="783950ef343d668c" providerId="LiveId" clId="{B89C9B46-2039-46F6-AD7C-3088FCE38419}" dt="2021-09-02T13:39:50.955" v="34" actId="47"/>
        <pc:sldMkLst>
          <pc:docMk/>
          <pc:sldMk cId="2250596453" sldId="313"/>
        </pc:sldMkLst>
      </pc:sldChg>
      <pc:sldChg chg="del">
        <pc:chgData name="Uma Ganesan" userId="783950ef343d668c" providerId="LiveId" clId="{B89C9B46-2039-46F6-AD7C-3088FCE38419}" dt="2021-09-02T13:39:50.955" v="34" actId="47"/>
        <pc:sldMkLst>
          <pc:docMk/>
          <pc:sldMk cId="298960437" sldId="314"/>
        </pc:sldMkLst>
      </pc:sldChg>
      <pc:sldChg chg="addSp delSp modSp mod">
        <pc:chgData name="Uma Ganesan" userId="783950ef343d668c" providerId="LiveId" clId="{B89C9B46-2039-46F6-AD7C-3088FCE38419}" dt="2021-09-04T07:59:28.602" v="82" actId="1076"/>
        <pc:sldMkLst>
          <pc:docMk/>
          <pc:sldMk cId="3008088476" sldId="316"/>
        </pc:sldMkLst>
        <pc:spChg chg="add mod">
          <ac:chgData name="Uma Ganesan" userId="783950ef343d668c" providerId="LiveId" clId="{B89C9B46-2039-46F6-AD7C-3088FCE38419}" dt="2021-09-04T07:56:36.814" v="77" actId="20577"/>
          <ac:spMkLst>
            <pc:docMk/>
            <pc:sldMk cId="3008088476" sldId="316"/>
            <ac:spMk id="2" creationId="{F9978DE2-CB4C-4F71-AA76-1E1DF107418E}"/>
          </ac:spMkLst>
        </pc:spChg>
        <pc:picChg chg="add del mod">
          <ac:chgData name="Uma Ganesan" userId="783950ef343d668c" providerId="LiveId" clId="{B89C9B46-2039-46F6-AD7C-3088FCE38419}" dt="2021-09-04T07:59:23.965" v="80" actId="478"/>
          <ac:picMkLst>
            <pc:docMk/>
            <pc:sldMk cId="3008088476" sldId="316"/>
            <ac:picMk id="7" creationId="{63D40D9D-C95B-4509-A596-7234C1A3A330}"/>
          </ac:picMkLst>
        </pc:picChg>
        <pc:picChg chg="add mod">
          <ac:chgData name="Uma Ganesan" userId="783950ef343d668c" providerId="LiveId" clId="{B89C9B46-2039-46F6-AD7C-3088FCE38419}" dt="2021-09-04T07:59:28.602" v="82" actId="1076"/>
          <ac:picMkLst>
            <pc:docMk/>
            <pc:sldMk cId="3008088476" sldId="316"/>
            <ac:picMk id="9" creationId="{9AE7BD9B-2B47-4F0E-A25E-F6E6A97E8C14}"/>
          </ac:picMkLst>
        </pc:picChg>
      </pc:sldChg>
      <pc:sldChg chg="addSp modSp mod">
        <pc:chgData name="Uma Ganesan" userId="783950ef343d668c" providerId="LiveId" clId="{B89C9B46-2039-46F6-AD7C-3088FCE38419}" dt="2021-09-04T09:19:26.997" v="202" actId="13926"/>
        <pc:sldMkLst>
          <pc:docMk/>
          <pc:sldMk cId="1644478008" sldId="324"/>
        </pc:sldMkLst>
        <pc:spChg chg="add mod">
          <ac:chgData name="Uma Ganesan" userId="783950ef343d668c" providerId="LiveId" clId="{B89C9B46-2039-46F6-AD7C-3088FCE38419}" dt="2021-09-04T09:19:26.997" v="202" actId="13926"/>
          <ac:spMkLst>
            <pc:docMk/>
            <pc:sldMk cId="1644478008" sldId="324"/>
            <ac:spMk id="5" creationId="{0AF81212-E2B6-4600-B312-DA97B4385923}"/>
          </ac:spMkLst>
        </pc:spChg>
      </pc:sldChg>
      <pc:sldChg chg="addSp delSp modSp mod">
        <pc:chgData name="Uma Ganesan" userId="783950ef343d668c" providerId="LiveId" clId="{B89C9B46-2039-46F6-AD7C-3088FCE38419}" dt="2021-09-04T09:31:59.246" v="221" actId="14100"/>
        <pc:sldMkLst>
          <pc:docMk/>
          <pc:sldMk cId="456954981" sldId="326"/>
        </pc:sldMkLst>
        <pc:spChg chg="add del mod">
          <ac:chgData name="Uma Ganesan" userId="783950ef343d668c" providerId="LiveId" clId="{B89C9B46-2039-46F6-AD7C-3088FCE38419}" dt="2021-09-04T09:27:17.046" v="214" actId="478"/>
          <ac:spMkLst>
            <pc:docMk/>
            <pc:sldMk cId="456954981" sldId="326"/>
            <ac:spMk id="5" creationId="{9DAAC04B-C3B9-4CCA-8F6B-4334BC46F643}"/>
          </ac:spMkLst>
        </pc:spChg>
        <pc:spChg chg="add mod">
          <ac:chgData name="Uma Ganesan" userId="783950ef343d668c" providerId="LiveId" clId="{B89C9B46-2039-46F6-AD7C-3088FCE38419}" dt="2021-09-04T09:31:45.480" v="215" actId="478"/>
          <ac:spMkLst>
            <pc:docMk/>
            <pc:sldMk cId="456954981" sldId="326"/>
            <ac:spMk id="7" creationId="{46A15285-FCC5-43D3-A3FD-3119D60B140D}"/>
          </ac:spMkLst>
        </pc:spChg>
        <pc:picChg chg="del mod">
          <ac:chgData name="Uma Ganesan" userId="783950ef343d668c" providerId="LiveId" clId="{B89C9B46-2039-46F6-AD7C-3088FCE38419}" dt="2021-09-04T09:31:45.480" v="215" actId="478"/>
          <ac:picMkLst>
            <pc:docMk/>
            <pc:sldMk cId="456954981" sldId="326"/>
            <ac:picMk id="4" creationId="{00000000-0000-0000-0000-000000000000}"/>
          </ac:picMkLst>
        </pc:picChg>
        <pc:picChg chg="add mod">
          <ac:chgData name="Uma Ganesan" userId="783950ef343d668c" providerId="LiveId" clId="{B89C9B46-2039-46F6-AD7C-3088FCE38419}" dt="2021-09-04T09:31:59.246" v="221" actId="14100"/>
          <ac:picMkLst>
            <pc:docMk/>
            <pc:sldMk cId="456954981" sldId="326"/>
            <ac:picMk id="9" creationId="{E68B8EC1-3EA9-4921-BF8E-0D1FB27CA517}"/>
          </ac:picMkLst>
        </pc:picChg>
      </pc:sldChg>
      <pc:sldChg chg="modSp mod">
        <pc:chgData name="Uma Ganesan" userId="783950ef343d668c" providerId="LiveId" clId="{B89C9B46-2039-46F6-AD7C-3088FCE38419}" dt="2021-09-04T09:25:12.347" v="209" actId="13926"/>
        <pc:sldMkLst>
          <pc:docMk/>
          <pc:sldMk cId="307521676" sldId="327"/>
        </pc:sldMkLst>
        <pc:spChg chg="mod">
          <ac:chgData name="Uma Ganesan" userId="783950ef343d668c" providerId="LiveId" clId="{B89C9B46-2039-46F6-AD7C-3088FCE38419}" dt="2021-09-04T09:25:12.347" v="209" actId="13926"/>
          <ac:spMkLst>
            <pc:docMk/>
            <pc:sldMk cId="307521676" sldId="327"/>
            <ac:spMk id="2" creationId="{00000000-0000-0000-0000-000000000000}"/>
          </ac:spMkLst>
        </pc:spChg>
      </pc:sldChg>
      <pc:sldChg chg="modSp mod">
        <pc:chgData name="Uma Ganesan" userId="783950ef343d668c" providerId="LiveId" clId="{B89C9B46-2039-46F6-AD7C-3088FCE38419}" dt="2021-09-08T16:52:16.611" v="757" actId="1076"/>
        <pc:sldMkLst>
          <pc:docMk/>
          <pc:sldMk cId="3933872584" sldId="331"/>
        </pc:sldMkLst>
        <pc:picChg chg="mod">
          <ac:chgData name="Uma Ganesan" userId="783950ef343d668c" providerId="LiveId" clId="{B89C9B46-2039-46F6-AD7C-3088FCE38419}" dt="2021-09-08T16:52:16.611" v="757" actId="1076"/>
          <ac:picMkLst>
            <pc:docMk/>
            <pc:sldMk cId="3933872584" sldId="331"/>
            <ac:picMk id="4" creationId="{00000000-0000-0000-0000-000000000000}"/>
          </ac:picMkLst>
        </pc:picChg>
      </pc:sldChg>
      <pc:sldChg chg="ord">
        <pc:chgData name="Uma Ganesan" userId="783950ef343d668c" providerId="LiveId" clId="{B89C9B46-2039-46F6-AD7C-3088FCE38419}" dt="2021-09-04T09:45:32.889" v="552"/>
        <pc:sldMkLst>
          <pc:docMk/>
          <pc:sldMk cId="603070589" sldId="333"/>
        </pc:sldMkLst>
      </pc:sldChg>
      <pc:sldChg chg="addSp mod">
        <pc:chgData name="Uma Ganesan" userId="783950ef343d668c" providerId="LiveId" clId="{B89C9B46-2039-46F6-AD7C-3088FCE38419}" dt="2021-09-04T09:48:20.753" v="560" actId="9405"/>
        <pc:sldMkLst>
          <pc:docMk/>
          <pc:sldMk cId="2401340988" sldId="335"/>
        </pc:sldMkLst>
        <pc:inkChg chg="add">
          <ac:chgData name="Uma Ganesan" userId="783950ef343d668c" providerId="LiveId" clId="{B89C9B46-2039-46F6-AD7C-3088FCE38419}" dt="2021-09-04T09:48:09.569" v="557" actId="9405"/>
          <ac:inkMkLst>
            <pc:docMk/>
            <pc:sldMk cId="2401340988" sldId="335"/>
            <ac:inkMk id="2" creationId="{9769B364-4CDA-4B0B-9993-589FCAC52030}"/>
          </ac:inkMkLst>
        </pc:inkChg>
        <pc:inkChg chg="add">
          <ac:chgData name="Uma Ganesan" userId="783950ef343d668c" providerId="LiveId" clId="{B89C9B46-2039-46F6-AD7C-3088FCE38419}" dt="2021-09-04T09:48:12.690" v="558" actId="9405"/>
          <ac:inkMkLst>
            <pc:docMk/>
            <pc:sldMk cId="2401340988" sldId="335"/>
            <ac:inkMk id="5" creationId="{0FE7ED55-9EEB-4CFA-A298-063EA2B50004}"/>
          </ac:inkMkLst>
        </pc:inkChg>
        <pc:inkChg chg="add">
          <ac:chgData name="Uma Ganesan" userId="783950ef343d668c" providerId="LiveId" clId="{B89C9B46-2039-46F6-AD7C-3088FCE38419}" dt="2021-09-04T09:48:16.076" v="559" actId="9405"/>
          <ac:inkMkLst>
            <pc:docMk/>
            <pc:sldMk cId="2401340988" sldId="335"/>
            <ac:inkMk id="6" creationId="{3C707A43-0FBF-4635-8625-D7A0487ADC2C}"/>
          </ac:inkMkLst>
        </pc:inkChg>
        <pc:inkChg chg="add">
          <ac:chgData name="Uma Ganesan" userId="783950ef343d668c" providerId="LiveId" clId="{B89C9B46-2039-46F6-AD7C-3088FCE38419}" dt="2021-09-04T09:48:20.753" v="560" actId="9405"/>
          <ac:inkMkLst>
            <pc:docMk/>
            <pc:sldMk cId="2401340988" sldId="335"/>
            <ac:inkMk id="7" creationId="{EB647751-A598-4CD2-87D8-336A6E819141}"/>
          </ac:inkMkLst>
        </pc:inkChg>
      </pc:sldChg>
      <pc:sldChg chg="addSp delSp modSp mod">
        <pc:chgData name="Uma Ganesan" userId="783950ef343d668c" providerId="LiveId" clId="{B89C9B46-2039-46F6-AD7C-3088FCE38419}" dt="2021-09-04T09:54:11.897" v="586" actId="9405"/>
        <pc:sldMkLst>
          <pc:docMk/>
          <pc:sldMk cId="3750945467" sldId="336"/>
        </pc:sldMkLst>
        <pc:picChg chg="mod">
          <ac:chgData name="Uma Ganesan" userId="783950ef343d668c" providerId="LiveId" clId="{B89C9B46-2039-46F6-AD7C-3088FCE38419}" dt="2021-09-04T09:50:22.281" v="562" actId="1076"/>
          <ac:picMkLst>
            <pc:docMk/>
            <pc:sldMk cId="3750945467" sldId="336"/>
            <ac:picMk id="4" creationId="{00000000-0000-0000-0000-000000000000}"/>
          </ac:picMkLst>
        </pc:picChg>
        <pc:picChg chg="mod">
          <ac:chgData name="Uma Ganesan" userId="783950ef343d668c" providerId="LiveId" clId="{B89C9B46-2039-46F6-AD7C-3088FCE38419}" dt="2021-09-04T09:50:49.826" v="568" actId="1076"/>
          <ac:picMkLst>
            <pc:docMk/>
            <pc:sldMk cId="3750945467" sldId="336"/>
            <ac:picMk id="5" creationId="{00000000-0000-0000-0000-000000000000}"/>
          </ac:picMkLst>
        </pc:picChg>
        <pc:picChg chg="mod">
          <ac:chgData name="Uma Ganesan" userId="783950ef343d668c" providerId="LiveId" clId="{B89C9B46-2039-46F6-AD7C-3088FCE38419}" dt="2021-09-04T09:51:05.666" v="571" actId="14100"/>
          <ac:picMkLst>
            <pc:docMk/>
            <pc:sldMk cId="3750945467" sldId="336"/>
            <ac:picMk id="7" creationId="{00000000-0000-0000-0000-000000000000}"/>
          </ac:picMkLst>
        </pc:picChg>
        <pc:inkChg chg="add del">
          <ac:chgData name="Uma Ganesan" userId="783950ef343d668c" providerId="LiveId" clId="{B89C9B46-2039-46F6-AD7C-3088FCE38419}" dt="2021-09-04T09:51:43.574" v="573" actId="9405"/>
          <ac:inkMkLst>
            <pc:docMk/>
            <pc:sldMk cId="3750945467" sldId="336"/>
            <ac:inkMk id="2" creationId="{D36DEF93-3310-46CD-9001-2B2692B18732}"/>
          </ac:inkMkLst>
        </pc:inkChg>
        <pc:inkChg chg="add">
          <ac:chgData name="Uma Ganesan" userId="783950ef343d668c" providerId="LiveId" clId="{B89C9B46-2039-46F6-AD7C-3088FCE38419}" dt="2021-09-04T09:51:51.915" v="574" actId="9405"/>
          <ac:inkMkLst>
            <pc:docMk/>
            <pc:sldMk cId="3750945467" sldId="336"/>
            <ac:inkMk id="6" creationId="{8D6D9CC5-9247-416D-9750-11E2C45823B9}"/>
          </ac:inkMkLst>
        </pc:inkChg>
        <pc:inkChg chg="add">
          <ac:chgData name="Uma Ganesan" userId="783950ef343d668c" providerId="LiveId" clId="{B89C9B46-2039-46F6-AD7C-3088FCE38419}" dt="2021-09-04T09:51:58.161" v="575" actId="9405"/>
          <ac:inkMkLst>
            <pc:docMk/>
            <pc:sldMk cId="3750945467" sldId="336"/>
            <ac:inkMk id="8" creationId="{589FA3A0-7DFE-43C4-964B-ABB8768FF86C}"/>
          </ac:inkMkLst>
        </pc:inkChg>
        <pc:inkChg chg="add">
          <ac:chgData name="Uma Ganesan" userId="783950ef343d668c" providerId="LiveId" clId="{B89C9B46-2039-46F6-AD7C-3088FCE38419}" dt="2021-09-04T09:52:02.120" v="576" actId="9405"/>
          <ac:inkMkLst>
            <pc:docMk/>
            <pc:sldMk cId="3750945467" sldId="336"/>
            <ac:inkMk id="9" creationId="{4E74EC83-8847-492E-B174-5BE4801DE223}"/>
          </ac:inkMkLst>
        </pc:inkChg>
        <pc:inkChg chg="add">
          <ac:chgData name="Uma Ganesan" userId="783950ef343d668c" providerId="LiveId" clId="{B89C9B46-2039-46F6-AD7C-3088FCE38419}" dt="2021-09-04T09:52:26.973" v="577" actId="9405"/>
          <ac:inkMkLst>
            <pc:docMk/>
            <pc:sldMk cId="3750945467" sldId="336"/>
            <ac:inkMk id="10" creationId="{249CD584-A4E0-4644-AEDE-3F464590C249}"/>
          </ac:inkMkLst>
        </pc:inkChg>
        <pc:inkChg chg="add">
          <ac:chgData name="Uma Ganesan" userId="783950ef343d668c" providerId="LiveId" clId="{B89C9B46-2039-46F6-AD7C-3088FCE38419}" dt="2021-09-04T09:52:34.010" v="578" actId="9405"/>
          <ac:inkMkLst>
            <pc:docMk/>
            <pc:sldMk cId="3750945467" sldId="336"/>
            <ac:inkMk id="11" creationId="{15C6C7B6-8A01-4AA8-8189-C2A986085863}"/>
          </ac:inkMkLst>
        </pc:inkChg>
        <pc:inkChg chg="add">
          <ac:chgData name="Uma Ganesan" userId="783950ef343d668c" providerId="LiveId" clId="{B89C9B46-2039-46F6-AD7C-3088FCE38419}" dt="2021-09-04T09:52:45.048" v="579" actId="9405"/>
          <ac:inkMkLst>
            <pc:docMk/>
            <pc:sldMk cId="3750945467" sldId="336"/>
            <ac:inkMk id="12" creationId="{F4F41E32-BE26-42F6-B68E-4C91B17D9201}"/>
          </ac:inkMkLst>
        </pc:inkChg>
        <pc:inkChg chg="add">
          <ac:chgData name="Uma Ganesan" userId="783950ef343d668c" providerId="LiveId" clId="{B89C9B46-2039-46F6-AD7C-3088FCE38419}" dt="2021-09-04T09:52:54.230" v="580" actId="9405"/>
          <ac:inkMkLst>
            <pc:docMk/>
            <pc:sldMk cId="3750945467" sldId="336"/>
            <ac:inkMk id="13" creationId="{DFEB4A5C-0042-41BB-852B-A62FC799C99A}"/>
          </ac:inkMkLst>
        </pc:inkChg>
        <pc:inkChg chg="add">
          <ac:chgData name="Uma Ganesan" userId="783950ef343d668c" providerId="LiveId" clId="{B89C9B46-2039-46F6-AD7C-3088FCE38419}" dt="2021-09-04T09:53:06.522" v="581" actId="9405"/>
          <ac:inkMkLst>
            <pc:docMk/>
            <pc:sldMk cId="3750945467" sldId="336"/>
            <ac:inkMk id="14" creationId="{EC562256-6BBB-496D-A78E-F4151D79B912}"/>
          </ac:inkMkLst>
        </pc:inkChg>
        <pc:inkChg chg="add">
          <ac:chgData name="Uma Ganesan" userId="783950ef343d668c" providerId="LiveId" clId="{B89C9B46-2039-46F6-AD7C-3088FCE38419}" dt="2021-09-04T09:53:15.432" v="582" actId="9405"/>
          <ac:inkMkLst>
            <pc:docMk/>
            <pc:sldMk cId="3750945467" sldId="336"/>
            <ac:inkMk id="15" creationId="{BACA2D9F-06D7-44D8-AAED-4727DE9CE184}"/>
          </ac:inkMkLst>
        </pc:inkChg>
        <pc:inkChg chg="add">
          <ac:chgData name="Uma Ganesan" userId="783950ef343d668c" providerId="LiveId" clId="{B89C9B46-2039-46F6-AD7C-3088FCE38419}" dt="2021-09-04T09:53:18.234" v="583" actId="9405"/>
          <ac:inkMkLst>
            <pc:docMk/>
            <pc:sldMk cId="3750945467" sldId="336"/>
            <ac:inkMk id="16" creationId="{52216CB4-EEF1-4497-B022-D6052B68F203}"/>
          </ac:inkMkLst>
        </pc:inkChg>
        <pc:inkChg chg="add">
          <ac:chgData name="Uma Ganesan" userId="783950ef343d668c" providerId="LiveId" clId="{B89C9B46-2039-46F6-AD7C-3088FCE38419}" dt="2021-09-04T09:53:21.783" v="584" actId="9405"/>
          <ac:inkMkLst>
            <pc:docMk/>
            <pc:sldMk cId="3750945467" sldId="336"/>
            <ac:inkMk id="17" creationId="{0D6A5262-59B0-4EF4-A278-A82FCD84AA27}"/>
          </ac:inkMkLst>
        </pc:inkChg>
        <pc:inkChg chg="add">
          <ac:chgData name="Uma Ganesan" userId="783950ef343d668c" providerId="LiveId" clId="{B89C9B46-2039-46F6-AD7C-3088FCE38419}" dt="2021-09-04T09:54:07.805" v="585" actId="9405"/>
          <ac:inkMkLst>
            <pc:docMk/>
            <pc:sldMk cId="3750945467" sldId="336"/>
            <ac:inkMk id="18" creationId="{C0B17BE6-771D-4D1D-AA9D-172900DC7DB2}"/>
          </ac:inkMkLst>
        </pc:inkChg>
        <pc:inkChg chg="add">
          <ac:chgData name="Uma Ganesan" userId="783950ef343d668c" providerId="LiveId" clId="{B89C9B46-2039-46F6-AD7C-3088FCE38419}" dt="2021-09-04T09:54:11.897" v="586" actId="9405"/>
          <ac:inkMkLst>
            <pc:docMk/>
            <pc:sldMk cId="3750945467" sldId="336"/>
            <ac:inkMk id="19" creationId="{FAB083E4-F2FC-4DF9-B955-D84C82128AC6}"/>
          </ac:inkMkLst>
        </pc:inkChg>
      </pc:sldChg>
      <pc:sldChg chg="del">
        <pc:chgData name="Uma Ganesan" userId="783950ef343d668c" providerId="LiveId" clId="{B89C9B46-2039-46F6-AD7C-3088FCE38419}" dt="2021-09-04T08:27:00.772" v="106" actId="2696"/>
        <pc:sldMkLst>
          <pc:docMk/>
          <pc:sldMk cId="2094611526" sldId="341"/>
        </pc:sldMkLst>
      </pc:sldChg>
      <pc:sldChg chg="add">
        <pc:chgData name="Uma Ganesan" userId="783950ef343d668c" providerId="LiveId" clId="{B89C9B46-2039-46F6-AD7C-3088FCE38419}" dt="2021-09-04T08:27:34.161" v="107"/>
        <pc:sldMkLst>
          <pc:docMk/>
          <pc:sldMk cId="2881836150" sldId="341"/>
        </pc:sldMkLst>
      </pc:sldChg>
      <pc:sldChg chg="del">
        <pc:chgData name="Uma Ganesan" userId="783950ef343d668c" providerId="LiveId" clId="{B89C9B46-2039-46F6-AD7C-3088FCE38419}" dt="2021-09-04T08:27:00.772" v="106" actId="2696"/>
        <pc:sldMkLst>
          <pc:docMk/>
          <pc:sldMk cId="3320865931" sldId="342"/>
        </pc:sldMkLst>
      </pc:sldChg>
      <pc:sldChg chg="addSp modSp add mod">
        <pc:chgData name="Uma Ganesan" userId="783950ef343d668c" providerId="LiveId" clId="{B89C9B46-2039-46F6-AD7C-3088FCE38419}" dt="2021-09-04T08:57:08.225" v="129" actId="1076"/>
        <pc:sldMkLst>
          <pc:docMk/>
          <pc:sldMk cId="4266778710" sldId="342"/>
        </pc:sldMkLst>
        <pc:spChg chg="add mod">
          <ac:chgData name="Uma Ganesan" userId="783950ef343d668c" providerId="LiveId" clId="{B89C9B46-2039-46F6-AD7C-3088FCE38419}" dt="2021-09-04T08:57:08.225" v="129" actId="1076"/>
          <ac:spMkLst>
            <pc:docMk/>
            <pc:sldMk cId="4266778710" sldId="342"/>
            <ac:spMk id="6" creationId="{AC84E172-C059-4504-8095-F3E555B16798}"/>
          </ac:spMkLst>
        </pc:spChg>
        <pc:picChg chg="mod">
          <ac:chgData name="Uma Ganesan" userId="783950ef343d668c" providerId="LiveId" clId="{B89C9B46-2039-46F6-AD7C-3088FCE38419}" dt="2021-09-04T08:57:02.029" v="128" actId="1076"/>
          <ac:picMkLst>
            <pc:docMk/>
            <pc:sldMk cId="4266778710" sldId="342"/>
            <ac:picMk id="4" creationId="{00000000-0000-0000-0000-000000000000}"/>
          </ac:picMkLst>
        </pc:picChg>
      </pc:sldChg>
      <pc:sldChg chg="modSp mod">
        <pc:chgData name="Uma Ganesan" userId="783950ef343d668c" providerId="LiveId" clId="{B89C9B46-2039-46F6-AD7C-3088FCE38419}" dt="2021-09-04T08:29:22.669" v="112" actId="14100"/>
        <pc:sldMkLst>
          <pc:docMk/>
          <pc:sldMk cId="617124853" sldId="343"/>
        </pc:sldMkLst>
        <pc:picChg chg="mod">
          <ac:chgData name="Uma Ganesan" userId="783950ef343d668c" providerId="LiveId" clId="{B89C9B46-2039-46F6-AD7C-3088FCE38419}" dt="2021-09-04T08:29:22.669" v="112" actId="14100"/>
          <ac:picMkLst>
            <pc:docMk/>
            <pc:sldMk cId="617124853" sldId="343"/>
            <ac:picMk id="4" creationId="{00000000-0000-0000-0000-000000000000}"/>
          </ac:picMkLst>
        </pc:picChg>
      </pc:sldChg>
      <pc:sldChg chg="modSp mod">
        <pc:chgData name="Uma Ganesan" userId="783950ef343d668c" providerId="LiveId" clId="{B89C9B46-2039-46F6-AD7C-3088FCE38419}" dt="2021-09-04T08:30:44.980" v="115" actId="14100"/>
        <pc:sldMkLst>
          <pc:docMk/>
          <pc:sldMk cId="2434707826" sldId="344"/>
        </pc:sldMkLst>
        <pc:picChg chg="mod">
          <ac:chgData name="Uma Ganesan" userId="783950ef343d668c" providerId="LiveId" clId="{B89C9B46-2039-46F6-AD7C-3088FCE38419}" dt="2021-09-04T08:30:44.980" v="115" actId="14100"/>
          <ac:picMkLst>
            <pc:docMk/>
            <pc:sldMk cId="2434707826" sldId="344"/>
            <ac:picMk id="4" creationId="{00000000-0000-0000-0000-000000000000}"/>
          </ac:picMkLst>
        </pc:picChg>
      </pc:sldChg>
      <pc:sldChg chg="modSp mod">
        <pc:chgData name="Uma Ganesan" userId="783950ef343d668c" providerId="LiveId" clId="{B89C9B46-2039-46F6-AD7C-3088FCE38419}" dt="2021-09-04T08:46:54.556" v="116" actId="14100"/>
        <pc:sldMkLst>
          <pc:docMk/>
          <pc:sldMk cId="783943619" sldId="345"/>
        </pc:sldMkLst>
        <pc:picChg chg="mod">
          <ac:chgData name="Uma Ganesan" userId="783950ef343d668c" providerId="LiveId" clId="{B89C9B46-2039-46F6-AD7C-3088FCE38419}" dt="2021-09-04T08:46:54.556" v="116" actId="14100"/>
          <ac:picMkLst>
            <pc:docMk/>
            <pc:sldMk cId="783943619" sldId="345"/>
            <ac:picMk id="4" creationId="{00000000-0000-0000-0000-000000000000}"/>
          </ac:picMkLst>
        </pc:picChg>
      </pc:sldChg>
      <pc:sldChg chg="addSp modSp mod">
        <pc:chgData name="Uma Ganesan" userId="783950ef343d668c" providerId="LiveId" clId="{B89C9B46-2039-46F6-AD7C-3088FCE38419}" dt="2021-09-04T09:04:48.161" v="161" actId="14100"/>
        <pc:sldMkLst>
          <pc:docMk/>
          <pc:sldMk cId="1892447404" sldId="347"/>
        </pc:sldMkLst>
        <pc:picChg chg="mod">
          <ac:chgData name="Uma Ganesan" userId="783950ef343d668c" providerId="LiveId" clId="{B89C9B46-2039-46F6-AD7C-3088FCE38419}" dt="2021-09-04T09:04:36.002" v="157" actId="1076"/>
          <ac:picMkLst>
            <pc:docMk/>
            <pc:sldMk cId="1892447404" sldId="347"/>
            <ac:picMk id="4" creationId="{00000000-0000-0000-0000-000000000000}"/>
          </ac:picMkLst>
        </pc:picChg>
        <pc:picChg chg="add mod">
          <ac:chgData name="Uma Ganesan" userId="783950ef343d668c" providerId="LiveId" clId="{B89C9B46-2039-46F6-AD7C-3088FCE38419}" dt="2021-09-04T09:04:48.161" v="161" actId="14100"/>
          <ac:picMkLst>
            <pc:docMk/>
            <pc:sldMk cId="1892447404" sldId="347"/>
            <ac:picMk id="2050" creationId="{670E2A6F-ED68-4E73-B742-F7F95DCD18BE}"/>
          </ac:picMkLst>
        </pc:picChg>
      </pc:sldChg>
      <pc:sldChg chg="addSp delSp modSp mod">
        <pc:chgData name="Uma Ganesan" userId="783950ef343d668c" providerId="LiveId" clId="{B89C9B46-2039-46F6-AD7C-3088FCE38419}" dt="2021-09-04T09:15:44.373" v="195" actId="1076"/>
        <pc:sldMkLst>
          <pc:docMk/>
          <pc:sldMk cId="2752466214" sldId="348"/>
        </pc:sldMkLst>
        <pc:spChg chg="mod">
          <ac:chgData name="Uma Ganesan" userId="783950ef343d668c" providerId="LiveId" clId="{B89C9B46-2039-46F6-AD7C-3088FCE38419}" dt="2021-09-04T09:15:41.324" v="194" actId="1076"/>
          <ac:spMkLst>
            <pc:docMk/>
            <pc:sldMk cId="2752466214" sldId="348"/>
            <ac:spMk id="3" creationId="{00000000-0000-0000-0000-000000000000}"/>
          </ac:spMkLst>
        </pc:spChg>
        <pc:spChg chg="add del mod">
          <ac:chgData name="Uma Ganesan" userId="783950ef343d668c" providerId="LiveId" clId="{B89C9B46-2039-46F6-AD7C-3088FCE38419}" dt="2021-09-04T09:06:38.206" v="169"/>
          <ac:spMkLst>
            <pc:docMk/>
            <pc:sldMk cId="2752466214" sldId="348"/>
            <ac:spMk id="6" creationId="{659A1CE1-ACB7-4E7B-86CD-3B06DEB3E3DF}"/>
          </ac:spMkLst>
        </pc:spChg>
        <pc:spChg chg="add mod">
          <ac:chgData name="Uma Ganesan" userId="783950ef343d668c" providerId="LiveId" clId="{B89C9B46-2039-46F6-AD7C-3088FCE38419}" dt="2021-09-04T09:14:03.544" v="181" actId="1076"/>
          <ac:spMkLst>
            <pc:docMk/>
            <pc:sldMk cId="2752466214" sldId="348"/>
            <ac:spMk id="12" creationId="{E4067149-3FFB-4FCC-8F00-0D385BBC7F2F}"/>
          </ac:spMkLst>
        </pc:spChg>
        <pc:spChg chg="add mod">
          <ac:chgData name="Uma Ganesan" userId="783950ef343d668c" providerId="LiveId" clId="{B89C9B46-2039-46F6-AD7C-3088FCE38419}" dt="2021-09-04T09:15:07.965" v="189"/>
          <ac:spMkLst>
            <pc:docMk/>
            <pc:sldMk cId="2752466214" sldId="348"/>
            <ac:spMk id="15" creationId="{3E3937FF-44DE-46F6-A7DE-6547F02B5BE3}"/>
          </ac:spMkLst>
        </pc:spChg>
        <pc:spChg chg="add mod">
          <ac:chgData name="Uma Ganesan" userId="783950ef343d668c" providerId="LiveId" clId="{B89C9B46-2039-46F6-AD7C-3088FCE38419}" dt="2021-09-04T09:15:31.269" v="193" actId="1076"/>
          <ac:spMkLst>
            <pc:docMk/>
            <pc:sldMk cId="2752466214" sldId="348"/>
            <ac:spMk id="17" creationId="{079DC980-72F9-469E-BDD2-D8523380AAAB}"/>
          </ac:spMkLst>
        </pc:spChg>
        <pc:graphicFrameChg chg="add del mod">
          <ac:chgData name="Uma Ganesan" userId="783950ef343d668c" providerId="LiveId" clId="{B89C9B46-2039-46F6-AD7C-3088FCE38419}" dt="2021-09-04T09:06:38.206" v="169"/>
          <ac:graphicFrameMkLst>
            <pc:docMk/>
            <pc:sldMk cId="2752466214" sldId="348"/>
            <ac:graphicFrameMk id="2" creationId="{CD8CFB2A-F808-402C-9753-5F7BC611A38A}"/>
          </ac:graphicFrameMkLst>
        </pc:graphicFrameChg>
        <pc:graphicFrameChg chg="add del mod">
          <ac:chgData name="Uma Ganesan" userId="783950ef343d668c" providerId="LiveId" clId="{B89C9B46-2039-46F6-AD7C-3088FCE38419}" dt="2021-09-04T09:06:38.206" v="169"/>
          <ac:graphicFrameMkLst>
            <pc:docMk/>
            <pc:sldMk cId="2752466214" sldId="348"/>
            <ac:graphicFrameMk id="5" creationId="{30E8AD47-6C28-4D4E-B2DB-780F31A86C91}"/>
          </ac:graphicFrameMkLst>
        </pc:graphicFrameChg>
        <pc:graphicFrameChg chg="add mod modGraphic">
          <ac:chgData name="Uma Ganesan" userId="783950ef343d668c" providerId="LiveId" clId="{B89C9B46-2039-46F6-AD7C-3088FCE38419}" dt="2021-09-04T09:13:24.559" v="177" actId="1076"/>
          <ac:graphicFrameMkLst>
            <pc:docMk/>
            <pc:sldMk cId="2752466214" sldId="348"/>
            <ac:graphicFrameMk id="9" creationId="{3A69F3AD-F556-4758-BBC8-2C75DA2479BE}"/>
          </ac:graphicFrameMkLst>
        </pc:graphicFrameChg>
        <pc:graphicFrameChg chg="add mod">
          <ac:chgData name="Uma Ganesan" userId="783950ef343d668c" providerId="LiveId" clId="{B89C9B46-2039-46F6-AD7C-3088FCE38419}" dt="2021-09-04T09:13:41.898" v="179" actId="1076"/>
          <ac:graphicFrameMkLst>
            <pc:docMk/>
            <pc:sldMk cId="2752466214" sldId="348"/>
            <ac:graphicFrameMk id="10" creationId="{E157CCF8-8F53-443A-AD6A-B69C87478927}"/>
          </ac:graphicFrameMkLst>
        </pc:graphicFrameChg>
        <pc:graphicFrameChg chg="add mod">
          <ac:chgData name="Uma Ganesan" userId="783950ef343d668c" providerId="LiveId" clId="{B89C9B46-2039-46F6-AD7C-3088FCE38419}" dt="2021-09-04T09:14:26.663" v="183" actId="1076"/>
          <ac:graphicFrameMkLst>
            <pc:docMk/>
            <pc:sldMk cId="2752466214" sldId="348"/>
            <ac:graphicFrameMk id="13" creationId="{5D3788E7-0E05-4943-B79C-C21D86073094}"/>
          </ac:graphicFrameMkLst>
        </pc:graphicFrameChg>
        <pc:picChg chg="mod">
          <ac:chgData name="Uma Ganesan" userId="783950ef343d668c" providerId="LiveId" clId="{B89C9B46-2039-46F6-AD7C-3088FCE38419}" dt="2021-09-04T09:15:44.373" v="195" actId="1076"/>
          <ac:picMkLst>
            <pc:docMk/>
            <pc:sldMk cId="2752466214" sldId="348"/>
            <ac:picMk id="4" creationId="{00000000-0000-0000-0000-000000000000}"/>
          </ac:picMkLst>
        </pc:picChg>
        <pc:picChg chg="add del mod">
          <ac:chgData name="Uma Ganesan" userId="783950ef343d668c" providerId="LiveId" clId="{B89C9B46-2039-46F6-AD7C-3088FCE38419}" dt="2021-09-04T09:12:42.556" v="173" actId="478"/>
          <ac:picMkLst>
            <pc:docMk/>
            <pc:sldMk cId="2752466214" sldId="348"/>
            <ac:picMk id="8" creationId="{B97314B3-C7F3-4126-80E2-E5B1757E47C7}"/>
          </ac:picMkLst>
        </pc:picChg>
      </pc:sldChg>
      <pc:sldChg chg="addSp mod">
        <pc:chgData name="Uma Ganesan" userId="783950ef343d668c" providerId="LiveId" clId="{B89C9B46-2039-46F6-AD7C-3088FCE38419}" dt="2021-09-04T09:21:41.556" v="206" actId="9405"/>
        <pc:sldMkLst>
          <pc:docMk/>
          <pc:sldMk cId="3124166596" sldId="351"/>
        </pc:sldMkLst>
        <pc:inkChg chg="add">
          <ac:chgData name="Uma Ganesan" userId="783950ef343d668c" providerId="LiveId" clId="{B89C9B46-2039-46F6-AD7C-3088FCE38419}" dt="2021-09-04T09:21:19.454" v="204" actId="9405"/>
          <ac:inkMkLst>
            <pc:docMk/>
            <pc:sldMk cId="3124166596" sldId="351"/>
            <ac:inkMk id="2" creationId="{809B8CD7-2F44-46A8-8E58-807F00AD1B97}"/>
          </ac:inkMkLst>
        </pc:inkChg>
        <pc:inkChg chg="add">
          <ac:chgData name="Uma Ganesan" userId="783950ef343d668c" providerId="LiveId" clId="{B89C9B46-2039-46F6-AD7C-3088FCE38419}" dt="2021-09-04T09:21:22.733" v="205" actId="9405"/>
          <ac:inkMkLst>
            <pc:docMk/>
            <pc:sldMk cId="3124166596" sldId="351"/>
            <ac:inkMk id="3" creationId="{0CA4F25F-1F4F-412F-86F4-F8838162A4F3}"/>
          </ac:inkMkLst>
        </pc:inkChg>
        <pc:inkChg chg="add">
          <ac:chgData name="Uma Ganesan" userId="783950ef343d668c" providerId="LiveId" clId="{B89C9B46-2039-46F6-AD7C-3088FCE38419}" dt="2021-09-04T09:21:41.556" v="206" actId="9405"/>
          <ac:inkMkLst>
            <pc:docMk/>
            <pc:sldMk cId="3124166596" sldId="351"/>
            <ac:inkMk id="6" creationId="{93E8BCE6-95CF-4DB5-A0EC-E86850CD4354}"/>
          </ac:inkMkLst>
        </pc:inkChg>
      </pc:sldChg>
      <pc:sldChg chg="add del ord">
        <pc:chgData name="Uma Ganesan" userId="783950ef343d668c" providerId="LiveId" clId="{B89C9B46-2039-46F6-AD7C-3088FCE38419}" dt="2021-09-02T13:38:35.439" v="8" actId="2696"/>
        <pc:sldMkLst>
          <pc:docMk/>
          <pc:sldMk cId="269350690" sldId="359"/>
        </pc:sldMkLst>
      </pc:sldChg>
      <pc:sldChg chg="add">
        <pc:chgData name="Uma Ganesan" userId="783950ef343d668c" providerId="LiveId" clId="{B89C9B46-2039-46F6-AD7C-3088FCE38419}" dt="2021-09-02T13:38:39.660" v="9"/>
        <pc:sldMkLst>
          <pc:docMk/>
          <pc:sldMk cId="2705307957" sldId="359"/>
        </pc:sldMkLst>
      </pc:sldChg>
      <pc:sldChg chg="add">
        <pc:chgData name="Uma Ganesan" userId="783950ef343d668c" providerId="LiveId" clId="{B89C9B46-2039-46F6-AD7C-3088FCE38419}" dt="2021-09-02T13:38:19.079" v="1"/>
        <pc:sldMkLst>
          <pc:docMk/>
          <pc:sldMk cId="2078919703" sldId="360"/>
        </pc:sldMkLst>
      </pc:sldChg>
      <pc:sldChg chg="addSp delSp modSp new del mod">
        <pc:chgData name="Uma Ganesan" userId="783950ef343d668c" providerId="LiveId" clId="{B89C9B46-2039-46F6-AD7C-3088FCE38419}" dt="2021-09-04T08:27:00.772" v="106" actId="2696"/>
        <pc:sldMkLst>
          <pc:docMk/>
          <pc:sldMk cId="2097862814" sldId="361"/>
        </pc:sldMkLst>
        <pc:spChg chg="del">
          <ac:chgData name="Uma Ganesan" userId="783950ef343d668c" providerId="LiveId" clId="{B89C9B46-2039-46F6-AD7C-3088FCE38419}" dt="2021-09-04T08:20:15.452" v="84" actId="22"/>
          <ac:spMkLst>
            <pc:docMk/>
            <pc:sldMk cId="2097862814" sldId="361"/>
            <ac:spMk id="2" creationId="{1789B287-BD27-4664-BEB3-2ADFDE8BF7C3}"/>
          </ac:spMkLst>
        </pc:spChg>
        <pc:spChg chg="mod">
          <ac:chgData name="Uma Ganesan" userId="783950ef343d668c" providerId="LiveId" clId="{B89C9B46-2039-46F6-AD7C-3088FCE38419}" dt="2021-09-04T08:25:38.758" v="105" actId="207"/>
          <ac:spMkLst>
            <pc:docMk/>
            <pc:sldMk cId="2097862814" sldId="361"/>
            <ac:spMk id="3" creationId="{4477E1B5-6CD0-4633-9D0A-6CDAA93587F1}"/>
          </ac:spMkLst>
        </pc:spChg>
        <pc:picChg chg="add mod ord">
          <ac:chgData name="Uma Ganesan" userId="783950ef343d668c" providerId="LiveId" clId="{B89C9B46-2039-46F6-AD7C-3088FCE38419}" dt="2021-09-04T08:22:54.365" v="91" actId="14100"/>
          <ac:picMkLst>
            <pc:docMk/>
            <pc:sldMk cId="2097862814" sldId="361"/>
            <ac:picMk id="5" creationId="{3CCCAA55-E0F4-414B-8019-BDBA6432DC86}"/>
          </ac:picMkLst>
        </pc:picChg>
        <pc:picChg chg="add mod">
          <ac:chgData name="Uma Ganesan" userId="783950ef343d668c" providerId="LiveId" clId="{B89C9B46-2039-46F6-AD7C-3088FCE38419}" dt="2021-09-04T08:23:13.450" v="97" actId="14100"/>
          <ac:picMkLst>
            <pc:docMk/>
            <pc:sldMk cId="2097862814" sldId="361"/>
            <ac:picMk id="7" creationId="{E38141C3-F8A9-4D4E-A747-D2ECB7089EFE}"/>
          </ac:picMkLst>
        </pc:picChg>
        <pc:picChg chg="add mod">
          <ac:chgData name="Uma Ganesan" userId="783950ef343d668c" providerId="LiveId" clId="{B89C9B46-2039-46F6-AD7C-3088FCE38419}" dt="2021-09-04T08:23:01.967" v="94" actId="1076"/>
          <ac:picMkLst>
            <pc:docMk/>
            <pc:sldMk cId="2097862814" sldId="361"/>
            <ac:picMk id="9" creationId="{11A9FD90-0F34-4EFF-BE9E-EB34630D06EA}"/>
          </ac:picMkLst>
        </pc:picChg>
      </pc:sldChg>
      <pc:sldChg chg="add">
        <pc:chgData name="Uma Ganesan" userId="783950ef343d668c" providerId="LiveId" clId="{B89C9B46-2039-46F6-AD7C-3088FCE38419}" dt="2021-09-04T08:27:34.161" v="107"/>
        <pc:sldMkLst>
          <pc:docMk/>
          <pc:sldMk cId="2958648282" sldId="361"/>
        </pc:sldMkLst>
      </pc:sldChg>
      <pc:sldChg chg="addSp delSp modSp new mod modAnim">
        <pc:chgData name="Uma Ganesan" userId="783950ef343d668c" providerId="LiveId" clId="{B89C9B46-2039-46F6-AD7C-3088FCE38419}" dt="2021-09-10T16:55:12.554" v="1339"/>
        <pc:sldMkLst>
          <pc:docMk/>
          <pc:sldMk cId="3437934844" sldId="362"/>
        </pc:sldMkLst>
        <pc:spChg chg="del">
          <ac:chgData name="Uma Ganesan" userId="783950ef343d668c" providerId="LiveId" clId="{B89C9B46-2039-46F6-AD7C-3088FCE38419}" dt="2021-09-04T10:26:57.671" v="608" actId="22"/>
          <ac:spMkLst>
            <pc:docMk/>
            <pc:sldMk cId="3437934844" sldId="362"/>
            <ac:spMk id="2" creationId="{3EA2F370-817E-4DD1-9AFA-63C9785E7F25}"/>
          </ac:spMkLst>
        </pc:spChg>
        <pc:spChg chg="mod">
          <ac:chgData name="Uma Ganesan" userId="783950ef343d668c" providerId="LiveId" clId="{B89C9B46-2039-46F6-AD7C-3088FCE38419}" dt="2021-09-04T10:25:34.538" v="607" actId="207"/>
          <ac:spMkLst>
            <pc:docMk/>
            <pc:sldMk cId="3437934844" sldId="362"/>
            <ac:spMk id="3" creationId="{C8D00C99-C6A8-4918-B9D8-F05ECAB3B419}"/>
          </ac:spMkLst>
        </pc:spChg>
        <pc:spChg chg="add mod">
          <ac:chgData name="Uma Ganesan" userId="783950ef343d668c" providerId="LiveId" clId="{B89C9B46-2039-46F6-AD7C-3088FCE38419}" dt="2021-09-04T10:28:12.884" v="613" actId="6549"/>
          <ac:spMkLst>
            <pc:docMk/>
            <pc:sldMk cId="3437934844" sldId="362"/>
            <ac:spMk id="7" creationId="{465CC76D-64B5-41F8-9AD5-B3ED609C1BB1}"/>
          </ac:spMkLst>
        </pc:spChg>
        <pc:picChg chg="add mod ord">
          <ac:chgData name="Uma Ganesan" userId="783950ef343d668c" providerId="LiveId" clId="{B89C9B46-2039-46F6-AD7C-3088FCE38419}" dt="2021-09-04T10:27:00.261" v="609" actId="1076"/>
          <ac:picMkLst>
            <pc:docMk/>
            <pc:sldMk cId="3437934844" sldId="362"/>
            <ac:picMk id="5" creationId="{6F4FD6BB-F643-473F-9F69-E6FE18198303}"/>
          </ac:picMkLst>
        </pc:picChg>
        <pc:picChg chg="add mod">
          <ac:chgData name="Uma Ganesan" userId="783950ef343d668c" providerId="LiveId" clId="{B89C9B46-2039-46F6-AD7C-3088FCE38419}" dt="2021-09-04T10:28:45.702" v="615" actId="1076"/>
          <ac:picMkLst>
            <pc:docMk/>
            <pc:sldMk cId="3437934844" sldId="362"/>
            <ac:picMk id="9" creationId="{1577EE82-4DCA-4C7D-849A-90569876C535}"/>
          </ac:picMkLst>
        </pc:picChg>
        <pc:picChg chg="add mod">
          <ac:chgData name="Uma Ganesan" userId="783950ef343d668c" providerId="LiveId" clId="{B89C9B46-2039-46F6-AD7C-3088FCE38419}" dt="2021-09-10T16:54:59.021" v="1335" actId="1076"/>
          <ac:picMkLst>
            <pc:docMk/>
            <pc:sldMk cId="3437934844" sldId="362"/>
            <ac:picMk id="11" creationId="{65CA110D-2329-4818-9C74-8C4311EEA9C1}"/>
          </ac:picMkLst>
        </pc:picChg>
        <pc:picChg chg="add mod">
          <ac:chgData name="Uma Ganesan" userId="783950ef343d668c" providerId="LiveId" clId="{B89C9B46-2039-46F6-AD7C-3088FCE38419}" dt="2021-09-04T10:29:49.526" v="621" actId="14100"/>
          <ac:picMkLst>
            <pc:docMk/>
            <pc:sldMk cId="3437934844" sldId="362"/>
            <ac:picMk id="13" creationId="{DD0EA3BB-6274-4EFB-BE06-E26D970C1BCB}"/>
          </ac:picMkLst>
        </pc:picChg>
        <pc:picChg chg="add mod">
          <ac:chgData name="Uma Ganesan" userId="783950ef343d668c" providerId="LiveId" clId="{B89C9B46-2039-46F6-AD7C-3088FCE38419}" dt="2021-09-04T10:30:36.445" v="623" actId="1076"/>
          <ac:picMkLst>
            <pc:docMk/>
            <pc:sldMk cId="3437934844" sldId="362"/>
            <ac:picMk id="15" creationId="{505284A0-7D1E-474A-977A-94ECA38D4243}"/>
          </ac:picMkLst>
        </pc:picChg>
        <pc:picChg chg="add del mod">
          <ac:chgData name="Uma Ganesan" userId="783950ef343d668c" providerId="LiveId" clId="{B89C9B46-2039-46F6-AD7C-3088FCE38419}" dt="2021-09-04T10:30:56.523" v="626" actId="478"/>
          <ac:picMkLst>
            <pc:docMk/>
            <pc:sldMk cId="3437934844" sldId="362"/>
            <ac:picMk id="17" creationId="{5196FA29-6521-4048-92DE-EA6EFBBD28B9}"/>
          </ac:picMkLst>
        </pc:picChg>
        <pc:picChg chg="add mod">
          <ac:chgData name="Uma Ganesan" userId="783950ef343d668c" providerId="LiveId" clId="{B89C9B46-2039-46F6-AD7C-3088FCE38419}" dt="2021-09-04T10:31:12.051" v="628" actId="1076"/>
          <ac:picMkLst>
            <pc:docMk/>
            <pc:sldMk cId="3437934844" sldId="362"/>
            <ac:picMk id="19" creationId="{2516DED9-F8DA-4363-98BE-86C2377242B7}"/>
          </ac:picMkLst>
        </pc:picChg>
      </pc:sldChg>
      <pc:sldChg chg="addSp delSp modSp new mod">
        <pc:chgData name="Uma Ganesan" userId="783950ef343d668c" providerId="LiveId" clId="{B89C9B46-2039-46F6-AD7C-3088FCE38419}" dt="2021-09-04T10:33:03.479" v="639" actId="1076"/>
        <pc:sldMkLst>
          <pc:docMk/>
          <pc:sldMk cId="1678611284" sldId="363"/>
        </pc:sldMkLst>
        <pc:spChg chg="del">
          <ac:chgData name="Uma Ganesan" userId="783950ef343d668c" providerId="LiveId" clId="{B89C9B46-2039-46F6-AD7C-3088FCE38419}" dt="2021-09-04T10:31:50.163" v="630" actId="478"/>
          <ac:spMkLst>
            <pc:docMk/>
            <pc:sldMk cId="1678611284" sldId="363"/>
            <ac:spMk id="2" creationId="{EF90D2E2-9D08-40A4-944E-B9AA427BBBCE}"/>
          </ac:spMkLst>
        </pc:spChg>
        <pc:spChg chg="mod">
          <ac:chgData name="Uma Ganesan" userId="783950ef343d668c" providerId="LiveId" clId="{B89C9B46-2039-46F6-AD7C-3088FCE38419}" dt="2021-09-04T10:32:02.150" v="633"/>
          <ac:spMkLst>
            <pc:docMk/>
            <pc:sldMk cId="1678611284" sldId="363"/>
            <ac:spMk id="3" creationId="{ECF1989A-BA38-41A3-A6B7-CDC463DF80B0}"/>
          </ac:spMkLst>
        </pc:spChg>
        <pc:picChg chg="add mod">
          <ac:chgData name="Uma Ganesan" userId="783950ef343d668c" providerId="LiveId" clId="{B89C9B46-2039-46F6-AD7C-3088FCE38419}" dt="2021-09-04T10:31:53.456" v="632" actId="1076"/>
          <ac:picMkLst>
            <pc:docMk/>
            <pc:sldMk cId="1678611284" sldId="363"/>
            <ac:picMk id="5" creationId="{761425F0-BF0C-4069-A38F-48C242871B33}"/>
          </ac:picMkLst>
        </pc:picChg>
        <pc:picChg chg="add mod">
          <ac:chgData name="Uma Ganesan" userId="783950ef343d668c" providerId="LiveId" clId="{B89C9B46-2039-46F6-AD7C-3088FCE38419}" dt="2021-09-04T10:32:32.578" v="635" actId="1076"/>
          <ac:picMkLst>
            <pc:docMk/>
            <pc:sldMk cId="1678611284" sldId="363"/>
            <ac:picMk id="7" creationId="{BBA78ED5-F145-4949-8D80-E0581CF3244D}"/>
          </ac:picMkLst>
        </pc:picChg>
        <pc:picChg chg="add mod">
          <ac:chgData name="Uma Ganesan" userId="783950ef343d668c" providerId="LiveId" clId="{B89C9B46-2039-46F6-AD7C-3088FCE38419}" dt="2021-09-04T10:32:48.203" v="637" actId="1076"/>
          <ac:picMkLst>
            <pc:docMk/>
            <pc:sldMk cId="1678611284" sldId="363"/>
            <ac:picMk id="9" creationId="{4B94AD5F-EDD4-4497-8A1C-EEA710712D63}"/>
          </ac:picMkLst>
        </pc:picChg>
        <pc:picChg chg="add mod">
          <ac:chgData name="Uma Ganesan" userId="783950ef343d668c" providerId="LiveId" clId="{B89C9B46-2039-46F6-AD7C-3088FCE38419}" dt="2021-09-04T10:33:03.479" v="639" actId="1076"/>
          <ac:picMkLst>
            <pc:docMk/>
            <pc:sldMk cId="1678611284" sldId="363"/>
            <ac:picMk id="11" creationId="{F95A5BC1-8549-4055-BF76-B3DE495BCBC0}"/>
          </ac:picMkLst>
        </pc:picChg>
      </pc:sldChg>
      <pc:sldChg chg="addSp delSp modSp new mod">
        <pc:chgData name="Uma Ganesan" userId="783950ef343d668c" providerId="LiveId" clId="{B89C9B46-2039-46F6-AD7C-3088FCE38419}" dt="2021-09-04T10:37:10.688" v="664"/>
        <pc:sldMkLst>
          <pc:docMk/>
          <pc:sldMk cId="1878676110" sldId="364"/>
        </pc:sldMkLst>
        <pc:spChg chg="del">
          <ac:chgData name="Uma Ganesan" userId="783950ef343d668c" providerId="LiveId" clId="{B89C9B46-2039-46F6-AD7C-3088FCE38419}" dt="2021-09-04T10:33:52.196" v="642" actId="478"/>
          <ac:spMkLst>
            <pc:docMk/>
            <pc:sldMk cId="1878676110" sldId="364"/>
            <ac:spMk id="2" creationId="{830C5183-4234-43F8-B159-B6AF3090FEF6}"/>
          </ac:spMkLst>
        </pc:spChg>
        <pc:spChg chg="mod">
          <ac:chgData name="Uma Ganesan" userId="783950ef343d668c" providerId="LiveId" clId="{B89C9B46-2039-46F6-AD7C-3088FCE38419}" dt="2021-09-04T10:37:10.688" v="664"/>
          <ac:spMkLst>
            <pc:docMk/>
            <pc:sldMk cId="1878676110" sldId="364"/>
            <ac:spMk id="3" creationId="{C05D43BD-B7B1-4DFF-9160-3B8D8D50AE22}"/>
          </ac:spMkLst>
        </pc:spChg>
        <pc:spChg chg="add mod">
          <ac:chgData name="Uma Ganesan" userId="783950ef343d668c" providerId="LiveId" clId="{B89C9B46-2039-46F6-AD7C-3088FCE38419}" dt="2021-09-04T10:35:25.771" v="650" actId="14100"/>
          <ac:spMkLst>
            <pc:docMk/>
            <pc:sldMk cId="1878676110" sldId="364"/>
            <ac:spMk id="11" creationId="{1A2C02E9-F8EE-4477-9033-BE081C4D2806}"/>
          </ac:spMkLst>
        </pc:spChg>
        <pc:spChg chg="add mod">
          <ac:chgData name="Uma Ganesan" userId="783950ef343d668c" providerId="LiveId" clId="{B89C9B46-2039-46F6-AD7C-3088FCE38419}" dt="2021-09-04T10:36:52.543" v="662" actId="207"/>
          <ac:spMkLst>
            <pc:docMk/>
            <pc:sldMk cId="1878676110" sldId="364"/>
            <ac:spMk id="14" creationId="{0D3686A1-0BE3-4958-8D94-4466D0B2CBB7}"/>
          </ac:spMkLst>
        </pc:spChg>
        <pc:picChg chg="add mod">
          <ac:chgData name="Uma Ganesan" userId="783950ef343d668c" providerId="LiveId" clId="{B89C9B46-2039-46F6-AD7C-3088FCE38419}" dt="2021-09-04T10:36:14.451" v="654" actId="1076"/>
          <ac:picMkLst>
            <pc:docMk/>
            <pc:sldMk cId="1878676110" sldId="364"/>
            <ac:picMk id="5" creationId="{53FC81DB-C9E0-4896-9674-593A6D71C06C}"/>
          </ac:picMkLst>
        </pc:picChg>
        <pc:picChg chg="add mod">
          <ac:chgData name="Uma Ganesan" userId="783950ef343d668c" providerId="LiveId" clId="{B89C9B46-2039-46F6-AD7C-3088FCE38419}" dt="2021-09-04T10:36:17.048" v="655" actId="1076"/>
          <ac:picMkLst>
            <pc:docMk/>
            <pc:sldMk cId="1878676110" sldId="364"/>
            <ac:picMk id="7" creationId="{42BA6EDD-DB3D-4846-A4EB-F6F3CD828998}"/>
          </ac:picMkLst>
        </pc:picChg>
        <pc:picChg chg="add mod">
          <ac:chgData name="Uma Ganesan" userId="783950ef343d668c" providerId="LiveId" clId="{B89C9B46-2039-46F6-AD7C-3088FCE38419}" dt="2021-09-04T10:36:19.172" v="656" actId="1076"/>
          <ac:picMkLst>
            <pc:docMk/>
            <pc:sldMk cId="1878676110" sldId="364"/>
            <ac:picMk id="9" creationId="{083CA326-E109-495C-B9B5-065E6C046414}"/>
          </ac:picMkLst>
        </pc:picChg>
        <pc:picChg chg="add mod">
          <ac:chgData name="Uma Ganesan" userId="783950ef343d668c" providerId="LiveId" clId="{B89C9B46-2039-46F6-AD7C-3088FCE38419}" dt="2021-09-04T10:36:23.109" v="657" actId="1076"/>
          <ac:picMkLst>
            <pc:docMk/>
            <pc:sldMk cId="1878676110" sldId="364"/>
            <ac:picMk id="13" creationId="{475B2662-CC40-4DA6-8764-E1C1EA4955F8}"/>
          </ac:picMkLst>
        </pc:picChg>
      </pc:sldChg>
      <pc:sldChg chg="addSp modSp new mod">
        <pc:chgData name="Uma Ganesan" userId="783950ef343d668c" providerId="LiveId" clId="{B89C9B46-2039-46F6-AD7C-3088FCE38419}" dt="2021-09-04T10:40:04.635" v="681" actId="1076"/>
        <pc:sldMkLst>
          <pc:docMk/>
          <pc:sldMk cId="330674153" sldId="365"/>
        </pc:sldMkLst>
        <pc:spChg chg="mod">
          <ac:chgData name="Uma Ganesan" userId="783950ef343d668c" providerId="LiveId" clId="{B89C9B46-2039-46F6-AD7C-3088FCE38419}" dt="2021-09-04T10:39:56.953" v="678" actId="404"/>
          <ac:spMkLst>
            <pc:docMk/>
            <pc:sldMk cId="330674153" sldId="365"/>
            <ac:spMk id="2" creationId="{D018377A-6578-481F-832C-C576568BE42B}"/>
          </ac:spMkLst>
        </pc:spChg>
        <pc:spChg chg="mod">
          <ac:chgData name="Uma Ganesan" userId="783950ef343d668c" providerId="LiveId" clId="{B89C9B46-2039-46F6-AD7C-3088FCE38419}" dt="2021-09-04T10:37:15.923" v="665"/>
          <ac:spMkLst>
            <pc:docMk/>
            <pc:sldMk cId="330674153" sldId="365"/>
            <ac:spMk id="3" creationId="{EF758598-DAD2-4992-92D5-7DF74A052BF3}"/>
          </ac:spMkLst>
        </pc:spChg>
        <pc:picChg chg="add mod">
          <ac:chgData name="Uma Ganesan" userId="783950ef343d668c" providerId="LiveId" clId="{B89C9B46-2039-46F6-AD7C-3088FCE38419}" dt="2021-09-04T10:40:00.101" v="679" actId="1076"/>
          <ac:picMkLst>
            <pc:docMk/>
            <pc:sldMk cId="330674153" sldId="365"/>
            <ac:picMk id="5" creationId="{86C8E4E7-EBF5-4D45-9744-BFFE1E706820}"/>
          </ac:picMkLst>
        </pc:picChg>
        <pc:picChg chg="add mod">
          <ac:chgData name="Uma Ganesan" userId="783950ef343d668c" providerId="LiveId" clId="{B89C9B46-2039-46F6-AD7C-3088FCE38419}" dt="2021-09-04T10:40:02.507" v="680" actId="1076"/>
          <ac:picMkLst>
            <pc:docMk/>
            <pc:sldMk cId="330674153" sldId="365"/>
            <ac:picMk id="7" creationId="{3FD3F34F-B905-4ABA-9B44-CE7DC47BDA08}"/>
          </ac:picMkLst>
        </pc:picChg>
        <pc:picChg chg="add mod">
          <ac:chgData name="Uma Ganesan" userId="783950ef343d668c" providerId="LiveId" clId="{B89C9B46-2039-46F6-AD7C-3088FCE38419}" dt="2021-09-04T10:40:04.635" v="681" actId="1076"/>
          <ac:picMkLst>
            <pc:docMk/>
            <pc:sldMk cId="330674153" sldId="365"/>
            <ac:picMk id="9" creationId="{C4A9DF43-6086-47A3-B387-345577B7E234}"/>
          </ac:picMkLst>
        </pc:picChg>
      </pc:sldChg>
      <pc:sldChg chg="addSp delSp modSp new mod">
        <pc:chgData name="Uma Ganesan" userId="783950ef343d668c" providerId="LiveId" clId="{B89C9B46-2039-46F6-AD7C-3088FCE38419}" dt="2021-09-04T10:41:25.126" v="690"/>
        <pc:sldMkLst>
          <pc:docMk/>
          <pc:sldMk cId="2105757820" sldId="366"/>
        </pc:sldMkLst>
        <pc:spChg chg="del">
          <ac:chgData name="Uma Ganesan" userId="783950ef343d668c" providerId="LiveId" clId="{B89C9B46-2039-46F6-AD7C-3088FCE38419}" dt="2021-09-04T10:40:52.934" v="685" actId="478"/>
          <ac:spMkLst>
            <pc:docMk/>
            <pc:sldMk cId="2105757820" sldId="366"/>
            <ac:spMk id="2" creationId="{DE66D9BD-CC76-4892-8201-1798C266699B}"/>
          </ac:spMkLst>
        </pc:spChg>
        <pc:spChg chg="del">
          <ac:chgData name="Uma Ganesan" userId="783950ef343d668c" providerId="LiveId" clId="{B89C9B46-2039-46F6-AD7C-3088FCE38419}" dt="2021-09-04T10:40:49.326" v="684" actId="478"/>
          <ac:spMkLst>
            <pc:docMk/>
            <pc:sldMk cId="2105757820" sldId="366"/>
            <ac:spMk id="3" creationId="{FC98BACE-A6CE-47DB-BD19-F399B939C309}"/>
          </ac:spMkLst>
        </pc:spChg>
        <pc:spChg chg="add mod">
          <ac:chgData name="Uma Ganesan" userId="783950ef343d668c" providerId="LiveId" clId="{B89C9B46-2039-46F6-AD7C-3088FCE38419}" dt="2021-09-04T10:41:25.126" v="690"/>
          <ac:spMkLst>
            <pc:docMk/>
            <pc:sldMk cId="2105757820" sldId="366"/>
            <ac:spMk id="8" creationId="{A918F794-40C7-49B4-BCC1-CEA028B6440D}"/>
          </ac:spMkLst>
        </pc:spChg>
        <pc:picChg chg="add mod">
          <ac:chgData name="Uma Ganesan" userId="783950ef343d668c" providerId="LiveId" clId="{B89C9B46-2039-46F6-AD7C-3088FCE38419}" dt="2021-09-04T10:40:55.679" v="686" actId="1076"/>
          <ac:picMkLst>
            <pc:docMk/>
            <pc:sldMk cId="2105757820" sldId="366"/>
            <ac:picMk id="5" creationId="{8D243303-CA49-466A-ABF7-E4D3D1EBF620}"/>
          </ac:picMkLst>
        </pc:picChg>
        <pc:picChg chg="add mod">
          <ac:chgData name="Uma Ganesan" userId="783950ef343d668c" providerId="LiveId" clId="{B89C9B46-2039-46F6-AD7C-3088FCE38419}" dt="2021-09-04T10:41:16.268" v="689" actId="1076"/>
          <ac:picMkLst>
            <pc:docMk/>
            <pc:sldMk cId="2105757820" sldId="366"/>
            <ac:picMk id="7" creationId="{6A1757EB-32BF-413D-99D4-DC0B042AA45C}"/>
          </ac:picMkLst>
        </pc:picChg>
      </pc:sldChg>
      <pc:sldChg chg="addSp delSp modSp new mod">
        <pc:chgData name="Uma Ganesan" userId="783950ef343d668c" providerId="LiveId" clId="{B89C9B46-2039-46F6-AD7C-3088FCE38419}" dt="2021-09-04T10:45:31.917" v="718" actId="1076"/>
        <pc:sldMkLst>
          <pc:docMk/>
          <pc:sldMk cId="257711272" sldId="367"/>
        </pc:sldMkLst>
        <pc:spChg chg="del mod">
          <ac:chgData name="Uma Ganesan" userId="783950ef343d668c" providerId="LiveId" clId="{B89C9B46-2039-46F6-AD7C-3088FCE38419}" dt="2021-09-04T10:41:48.511" v="696" actId="478"/>
          <ac:spMkLst>
            <pc:docMk/>
            <pc:sldMk cId="257711272" sldId="367"/>
            <ac:spMk id="2" creationId="{7785C90D-F49A-4288-B464-66619EFDD2E3}"/>
          </ac:spMkLst>
        </pc:spChg>
        <pc:spChg chg="del mod">
          <ac:chgData name="Uma Ganesan" userId="783950ef343d668c" providerId="LiveId" clId="{B89C9B46-2039-46F6-AD7C-3088FCE38419}" dt="2021-09-04T10:41:42.899" v="693" actId="478"/>
          <ac:spMkLst>
            <pc:docMk/>
            <pc:sldMk cId="257711272" sldId="367"/>
            <ac:spMk id="3" creationId="{C3370EA8-9C92-4F93-B6F1-862C22F9C28D}"/>
          </ac:spMkLst>
        </pc:spChg>
        <pc:spChg chg="add mod">
          <ac:chgData name="Uma Ganesan" userId="783950ef343d668c" providerId="LiveId" clId="{B89C9B46-2039-46F6-AD7C-3088FCE38419}" dt="2021-09-04T10:41:43.468" v="694"/>
          <ac:spMkLst>
            <pc:docMk/>
            <pc:sldMk cId="257711272" sldId="367"/>
            <ac:spMk id="4" creationId="{A79AF4E0-DDFB-4FF2-9362-0AC0C7898497}"/>
          </ac:spMkLst>
        </pc:spChg>
        <pc:picChg chg="add mod">
          <ac:chgData name="Uma Ganesan" userId="783950ef343d668c" providerId="LiveId" clId="{B89C9B46-2039-46F6-AD7C-3088FCE38419}" dt="2021-09-04T10:44:24.504" v="705" actId="1076"/>
          <ac:picMkLst>
            <pc:docMk/>
            <pc:sldMk cId="257711272" sldId="367"/>
            <ac:picMk id="6" creationId="{584D7A36-C7F6-415A-837F-EA8E343A8414}"/>
          </ac:picMkLst>
        </pc:picChg>
        <pc:picChg chg="add mod">
          <ac:chgData name="Uma Ganesan" userId="783950ef343d668c" providerId="LiveId" clId="{B89C9B46-2039-46F6-AD7C-3088FCE38419}" dt="2021-09-04T10:44:26.534" v="706" actId="1076"/>
          <ac:picMkLst>
            <pc:docMk/>
            <pc:sldMk cId="257711272" sldId="367"/>
            <ac:picMk id="8" creationId="{41F13F2A-6D64-45FD-8820-53C775E47916}"/>
          </ac:picMkLst>
        </pc:picChg>
        <pc:picChg chg="add mod">
          <ac:chgData name="Uma Ganesan" userId="783950ef343d668c" providerId="LiveId" clId="{B89C9B46-2039-46F6-AD7C-3088FCE38419}" dt="2021-09-04T10:44:29.559" v="707" actId="1076"/>
          <ac:picMkLst>
            <pc:docMk/>
            <pc:sldMk cId="257711272" sldId="367"/>
            <ac:picMk id="10" creationId="{12C6543C-49DC-4CC0-A4BC-5457B08CE95E}"/>
          </ac:picMkLst>
        </pc:picChg>
        <pc:picChg chg="add mod">
          <ac:chgData name="Uma Ganesan" userId="783950ef343d668c" providerId="LiveId" clId="{B89C9B46-2039-46F6-AD7C-3088FCE38419}" dt="2021-09-04T10:45:31.917" v="718" actId="1076"/>
          <ac:picMkLst>
            <pc:docMk/>
            <pc:sldMk cId="257711272" sldId="367"/>
            <ac:picMk id="12" creationId="{B4436BA2-8734-46FD-AE3B-FD94F486C622}"/>
          </ac:picMkLst>
        </pc:picChg>
        <pc:picChg chg="add mod">
          <ac:chgData name="Uma Ganesan" userId="783950ef343d668c" providerId="LiveId" clId="{B89C9B46-2039-46F6-AD7C-3088FCE38419}" dt="2021-09-04T10:45:30.872" v="717" actId="1076"/>
          <ac:picMkLst>
            <pc:docMk/>
            <pc:sldMk cId="257711272" sldId="367"/>
            <ac:picMk id="14" creationId="{13AABCBA-72AA-42E7-8C38-C3E3D0214D56}"/>
          </ac:picMkLst>
        </pc:picChg>
      </pc:sldChg>
      <pc:sldChg chg="addSp delSp modSp add mod">
        <pc:chgData name="Uma Ganesan" userId="783950ef343d668c" providerId="LiveId" clId="{B89C9B46-2039-46F6-AD7C-3088FCE38419}" dt="2021-09-04T10:46:25.609" v="724" actId="1076"/>
        <pc:sldMkLst>
          <pc:docMk/>
          <pc:sldMk cId="3951915326" sldId="368"/>
        </pc:sldMkLst>
        <pc:picChg chg="add mod">
          <ac:chgData name="Uma Ganesan" userId="783950ef343d668c" providerId="LiveId" clId="{B89C9B46-2039-46F6-AD7C-3088FCE38419}" dt="2021-09-04T10:45:47.443" v="720" actId="1076"/>
          <ac:picMkLst>
            <pc:docMk/>
            <pc:sldMk cId="3951915326" sldId="368"/>
            <ac:picMk id="3" creationId="{2E773BFC-5943-4C6D-9BE5-C74F3C434B3B}"/>
          </ac:picMkLst>
        </pc:picChg>
        <pc:picChg chg="del">
          <ac:chgData name="Uma Ganesan" userId="783950ef343d668c" providerId="LiveId" clId="{B89C9B46-2039-46F6-AD7C-3088FCE38419}" dt="2021-09-04T10:44:49.945" v="711" actId="478"/>
          <ac:picMkLst>
            <pc:docMk/>
            <pc:sldMk cId="3951915326" sldId="368"/>
            <ac:picMk id="6" creationId="{584D7A36-C7F6-415A-837F-EA8E343A8414}"/>
          </ac:picMkLst>
        </pc:picChg>
        <pc:picChg chg="add mod">
          <ac:chgData name="Uma Ganesan" userId="783950ef343d668c" providerId="LiveId" clId="{B89C9B46-2039-46F6-AD7C-3088FCE38419}" dt="2021-09-04T10:46:09.515" v="722" actId="1076"/>
          <ac:picMkLst>
            <pc:docMk/>
            <pc:sldMk cId="3951915326" sldId="368"/>
            <ac:picMk id="7" creationId="{AB93D6FC-C5B1-4062-B7F4-43906E7AA53F}"/>
          </ac:picMkLst>
        </pc:picChg>
        <pc:picChg chg="del">
          <ac:chgData name="Uma Ganesan" userId="783950ef343d668c" providerId="LiveId" clId="{B89C9B46-2039-46F6-AD7C-3088FCE38419}" dt="2021-09-04T10:44:43.757" v="710" actId="478"/>
          <ac:picMkLst>
            <pc:docMk/>
            <pc:sldMk cId="3951915326" sldId="368"/>
            <ac:picMk id="8" creationId="{41F13F2A-6D64-45FD-8820-53C775E47916}"/>
          </ac:picMkLst>
        </pc:picChg>
        <pc:picChg chg="del">
          <ac:chgData name="Uma Ganesan" userId="783950ef343d668c" providerId="LiveId" clId="{B89C9B46-2039-46F6-AD7C-3088FCE38419}" dt="2021-09-04T10:44:51.778" v="712" actId="478"/>
          <ac:picMkLst>
            <pc:docMk/>
            <pc:sldMk cId="3951915326" sldId="368"/>
            <ac:picMk id="10" creationId="{12C6543C-49DC-4CC0-A4BC-5457B08CE95E}"/>
          </ac:picMkLst>
        </pc:picChg>
        <pc:picChg chg="add mod">
          <ac:chgData name="Uma Ganesan" userId="783950ef343d668c" providerId="LiveId" clId="{B89C9B46-2039-46F6-AD7C-3088FCE38419}" dt="2021-09-04T10:46:25.609" v="724" actId="1076"/>
          <ac:picMkLst>
            <pc:docMk/>
            <pc:sldMk cId="3951915326" sldId="368"/>
            <ac:picMk id="11" creationId="{788F205A-09CA-4827-8CF9-8516538ADABF}"/>
          </ac:picMkLst>
        </pc:picChg>
        <pc:picChg chg="del">
          <ac:chgData name="Uma Ganesan" userId="783950ef343d668c" providerId="LiveId" clId="{B89C9B46-2039-46F6-AD7C-3088FCE38419}" dt="2021-09-04T10:44:53.738" v="713" actId="478"/>
          <ac:picMkLst>
            <pc:docMk/>
            <pc:sldMk cId="3951915326" sldId="368"/>
            <ac:picMk id="12" creationId="{B4436BA2-8734-46FD-AE3B-FD94F486C622}"/>
          </ac:picMkLst>
        </pc:picChg>
      </pc:sldChg>
      <pc:sldChg chg="addSp modSp new mod">
        <pc:chgData name="Uma Ganesan" userId="783950ef343d668c" providerId="LiveId" clId="{B89C9B46-2039-46F6-AD7C-3088FCE38419}" dt="2021-09-10T16:41:58.862" v="1333" actId="404"/>
        <pc:sldMkLst>
          <pc:docMk/>
          <pc:sldMk cId="4133982643" sldId="369"/>
        </pc:sldMkLst>
        <pc:spChg chg="mod">
          <ac:chgData name="Uma Ganesan" userId="783950ef343d668c" providerId="LiveId" clId="{B89C9B46-2039-46F6-AD7C-3088FCE38419}" dt="2021-09-10T16:41:58.862" v="1333" actId="404"/>
          <ac:spMkLst>
            <pc:docMk/>
            <pc:sldMk cId="4133982643" sldId="369"/>
            <ac:spMk id="2" creationId="{77A96EB7-8A3C-4C69-BE16-E43D41D34A58}"/>
          </ac:spMkLst>
        </pc:spChg>
        <pc:spChg chg="mod">
          <ac:chgData name="Uma Ganesan" userId="783950ef343d668c" providerId="LiveId" clId="{B89C9B46-2039-46F6-AD7C-3088FCE38419}" dt="2021-09-10T16:28:12.157" v="772" actId="207"/>
          <ac:spMkLst>
            <pc:docMk/>
            <pc:sldMk cId="4133982643" sldId="369"/>
            <ac:spMk id="3" creationId="{4E8C266C-6EE6-46F0-811D-6EE8CF85A463}"/>
          </ac:spMkLst>
        </pc:spChg>
        <pc:spChg chg="add mod">
          <ac:chgData name="Uma Ganesan" userId="783950ef343d668c" providerId="LiveId" clId="{B89C9B46-2039-46F6-AD7C-3088FCE38419}" dt="2021-09-10T16:40:13.105" v="1160" actId="20577"/>
          <ac:spMkLst>
            <pc:docMk/>
            <pc:sldMk cId="4133982643" sldId="369"/>
            <ac:spMk id="4" creationId="{996A1368-099D-4CBD-A352-C36EE744D329}"/>
          </ac:spMkLst>
        </pc:spChg>
      </pc:sldChg>
      <pc:sldMasterChg chg="delSldLayout">
        <pc:chgData name="Uma Ganesan" userId="783950ef343d668c" providerId="LiveId" clId="{B89C9B46-2039-46F6-AD7C-3088FCE38419}" dt="2021-09-02T13:38:35.439" v="8" actId="2696"/>
        <pc:sldMasterMkLst>
          <pc:docMk/>
          <pc:sldMasterMk cId="3035501332" sldId="2147483648"/>
        </pc:sldMasterMkLst>
        <pc:sldLayoutChg chg="del">
          <pc:chgData name="Uma Ganesan" userId="783950ef343d668c" providerId="LiveId" clId="{B89C9B46-2039-46F6-AD7C-3088FCE38419}" dt="2021-09-02T13:38:15.729" v="0" actId="47"/>
          <pc:sldLayoutMkLst>
            <pc:docMk/>
            <pc:sldMasterMk cId="3035501332" sldId="2147483648"/>
            <pc:sldLayoutMk cId="3061825660" sldId="2147483660"/>
          </pc:sldLayoutMkLst>
        </pc:sldLayoutChg>
        <pc:sldLayoutChg chg="del">
          <pc:chgData name="Uma Ganesan" userId="783950ef343d668c" providerId="LiveId" clId="{B89C9B46-2039-46F6-AD7C-3088FCE38419}" dt="2021-09-02T13:38:15.729" v="0" actId="47"/>
          <pc:sldLayoutMkLst>
            <pc:docMk/>
            <pc:sldMasterMk cId="3035501332" sldId="2147483648"/>
            <pc:sldLayoutMk cId="4078743881" sldId="2147483661"/>
          </pc:sldLayoutMkLst>
        </pc:sldLayoutChg>
        <pc:sldLayoutChg chg="del">
          <pc:chgData name="Uma Ganesan" userId="783950ef343d668c" providerId="LiveId" clId="{B89C9B46-2039-46F6-AD7C-3088FCE38419}" dt="2021-09-02T13:38:35.439" v="8" actId="2696"/>
          <pc:sldLayoutMkLst>
            <pc:docMk/>
            <pc:sldMasterMk cId="3035501332" sldId="2147483648"/>
            <pc:sldLayoutMk cId="3831399271" sldId="2147483663"/>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21:19.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296 169,'270'-33,"-26"4,577-59,4 74,-496 45,-3 21,69 10,-199-39,476 66,624 48,-1093-123,172 7,-305-16,122 24,-92-11,-51-10,250 29,-142-20,47 0,-123-20,86-16,-102 10,121-24,-22 3,-111 22,160-18,-146 19,74-19,54-7,566-5,531 39,-1186 2,173-29,-174 14,916-55,-629 68,-1 26,-116 15,35 4,2-25,-241-21,1-4,87-14,-72 0,-44 8,0 2,70-4,-38 12,-39 1,1-1,-1-2,43-8,-32 1,0 3,90 0,-101 4,0-1,35-8,46-5,5 16,23-1,-124-3,-1 0,33-11,-41 12,-11 2,1 1,0-1,0 1,-1-1,1 1,-1-1,1 0,0 0,-1 0,1 0,-1 0,0 0,1-1,-1 1,0 0,0-1,0 1,0-1,0 1,0-1,0 1,1-4,-2 3,0 0,0 0,0 0,-1 0,1 1,0-1,-1 0,1 0,-1 0,0 0,1 1,-1-1,0 0,0 1,0-1,0 1,-1-1,1 1,0-1,-1 1,1 0,-2-1,-9-7,1 0,-1 2,-1-1,0 2,0-1,0 2,0 0,-17-4,-120-20,106 22,-95-11,-143-1,-144 17,231 4,9 6,-255 46,371-43,3 1,-111 4,9 0,26-1,-285-13,222-3,124 0,-17 0,-138 16,-85 8,-3-24,122-1,-611 2,547 17,19-1,-228-17,425-1,-64-12,-23-1,-324 12,237 5,-337-2,513 3,-67 11,-38 2,-545-15,333-3,-133 15,-430 8,781-21,59-3,1-4,-105-22,-99-20,139 38,109 10,0-2,0-2,-55-14,60 8,0 2,-1 1,-76-4,85 12,-1 0,1-2,-51-8,39 1,-22-6,-1 3,-129-7,114 23,-144 26,142-11,0 3,-92 38,168-57,-28 11,-1-2,-1-1,0-1,-51 6,43-12,-80 19,99-16,1 1,0 1,1 1,-35 20,25-11,0-2,-2-2,0-1,-56 14,29-15,-122 12,102-21,-1-4,-144-19,-163-51,305 53,13 6,0 3,-143 4,188 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2:02.1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93,'39'0,"67"-1,151 19,-73 6,260 50,-381-61,1-2,95 3,129-14,-155-2,1391 1,-879 1,-599-2,-1-3,-1-2,67-19,-10 3,-29 8,-1-1,102-8,-124 19,-1-2,79-20,-36 7,144-13,-122 20,63-2,207 11,-240 5,-119 0,1 2,38 8,-35-5,39 3,-8-7,-33-2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2:26.9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0 366,'4'-1,"0"0,-1 0,1 0,0 0,-1-1,1 1,-1-1,6-3,8-5,48-18,1 2,108-27,-31 24,1 5,214-6,-165 16,16 0,-168 14,0 1,53 10,110 27,-149-30,1-3,-1-3,66-4,-25 0,28 3,124-3,-140-12,-14 1,-57 8,-1-1,53-17,-28 6,-34 12,1 0,52-2,59 10,-45-1,1352-2,-1427-1,0-1,0-1,22-6,-19 4,0 1,23-2,123 3,75-6,24-10,-158 4,-61 8,49-2,-67 9,-4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2:34.0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9168 1,'-824'43,"661"-31,-113 11,-323 18,299-26,-118 2,219-2,25-1,146-13,0-2,0-1,1-1,-40-9,28 5,-1 2,1 1,-1 3,-48 3,11 0,-1508-1,845-1,519 15,18 0,-223-15,191-1,205 2,0 2,-38 9,36-6,-53 3,-36-8,-46 2,130 0,0 1,-54 14,1 2,-2-3,-158 7,-189-21,220-5,143 3,-87-3,158 1,0 0,0 1,0-2,0 1,0-1,1 1,-1-1,1 0,-1-1,1 1,0-1,0 0,-4-4,-1-2,0-1,0 0,-10-16,-12-17,23 36,1 0,-1 0,0 1,-1 0,1 0,-1 1,0 0,-1 1,1 0,-11-3,12 4,-11-4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2:45.0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2:54.2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0,'322'57,"-7"29,-96-24,-170-49,1-3,0-2,1-3,96-1,-100-3,62 11,13 0,11 4,1 0,-57-13,96-7,-107-9,-48 8,34-4,226-7,-214 11,235-26,-207 22,179 5,-142 6,-81-2,1-2,50-8,-28 0,96-2,76 13,-87 1,98-1,305-3,-160-23,-353 22,76-12,-65 7,66-1,-99 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3:06.5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0 363,'12'-4,"-1"-1,1 2,0-1,14-1,13-3,620-128,-481 112,322-2,109 31,-580-7,-1-1,1-1,50-15,4-1,141-22,337-19,-256 60,-161 2,-117 0,0 2,34 7,-29-4,32 2,270-5,-171-5,342 2,-480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3:15.4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0 608,'88'-41,"1"5,2 3,120-27,288-24,-3 64,-299 18,-14-10,199-38,-332 42,28-2,80 1,82 10,126-6,-339 3,405-22,-168 5,-184 12,43-7,128-6,-37 20,219 30,107 22,47-41,-397-12,-155-2,-1 0,1-3,49-14,18-2,-26 9,-1-3,-1-3,106-43,-138 46,1 1,1 2,0 2,1 2,0 2,0 1,69 2,697 7,-785-3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3:18.2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1,'121'0,"489"17,-602-16,319 33,-5 22,458 69,-485-76,-89-11,102 31,-75-14,-189-46,11 3,93 6,240-15,-231-5,34-6,-153 4,0-2,-1-1,38-13,-45 9,119-34,-118 38,0 1,62-4,197 13,-253 1,0 3,42 12,-45-9,0-3,61 7,164-13,-121-3,-123 2,1-1,-1-1,0-1,1 0,25-10,72-36,-48 19,-2 4,95-26,-50 14,-77 25,1 2,39-10,-43 16,14-3,0-2,0-1,46-20,-66 22,1 2,0 0,0 1,31-3,19-10,-52 14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3:21.7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93,'1575'0,"-1535"-2,76-14,-86 11,4-2,46-17,-54 15,1 1,-1 1,37-4,274 7,-185 7,98-3,-225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4:07.8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0 125,'1487'0,"-1275"-15,-18-1,-140 12,0-3,96-23,-119 23,3 1,1 2,0 1,39 3,-35 0,-1-1,49-9,-27 1,98-3,63 13,-78 1,501-2,-617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21:22.7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0 457,'307'-76,"618"-69,-324 92,265-26,-747 70,52-7,-102 6,0 3,1 3,111 9,-52 8,127 30,98 44,-239-49,54 15,-79-33,1-3,1-4,166 1,-227-14,-1 1,1 1,0 2,-1 1,37 12,-63-16,153 44,-122-37,1-2,55 4,233-11,-131-1,-157 0,1-2,-1-2,58-15,-53 10,2 2,43-4,243 8,46-4,51-12,0 21,-163 2,-240-3,0-2,0 0,0-1,0-1,-1-1,1-1,31-15,-8-1,-1-1,55-41,-83 54,1-3,1 0,1 2,0 0,0 2,1 0,36-11,196-27,-227 43,33-3,74-16,-111 19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4:11.8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5742 87,'-100'1,"-1"3,0 6,-152 33,153-21,0-5,-1-4,-133 0,37-6,75-1,-205-15,63-35,209 33,-3 4,0 2,-100 4,126 1,13-1,1 0,0-2,-28-6,25 3,-44-3,-320 6,198 5,-709-2,853-2,-58-10,-23-2,-105 13,111 2,-131-14,123-4,-179-16,191 20,89 9,1 0,-1 2,1 0,-1 2,0 1,-30 5,-33 9,62-12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5:17.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0 606,'765'-47,"581"32,-852 17,912-2,-1357-2,62-11,22-2,287 12,-217 5,430-2,-584-3,-1-1,79-19,4-1,-36 8,-49 8,65-5,201 12,-137 2,210 9,526 81,-117 11,-635-91,167-10,-139-3,809 2,-943-3,59-9,31-3,-60 13,111-9,-32-2,169 8,-246 6,93 14,-14 0,-109-15,-23-1,0 2,0 1,37 7,-8 1,1-3,0-3,88-4,-72-1,192-16,-171 8,173-21,126-7,-34 36,112-3,468-17,-113 5,-488 4,2157-96,-2182 89,-45 6,134-10,-322 15,-1-3,0-4,-2-4,126-45,-142 41,135-26,73 11,-184 31,-51 5,-1-2,0-1,43-11,3-6,132-17,-187 36,0 1,1 2,-1 1,0 1,0 1,55 14,185 45,-206-49,17 2,-41-8,68 19,194 85,-214-75,112 67,-136-61,-49-31,0-1,1 0,0-1,1-1,0 0,24 8,6-6,0-1,75 4,95-10,-157-3,-40-1,0 0,0-2,0 0,-1-1,25-9,88-41,-55 21,-33 17,-25 10,-1-1,0 0,0-1,20-13,0-1,-20 14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5:27.4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95,'1719'0,"-1692"-1,1-1,-1-1,0-2,-1-1,1-1,-1-1,44-20,-52 21,1 1,0 0,0 1,1 1,-1 1,21 0,123 4,-73 1,796-2,-878 0,1 0,-1 1,0 0,12 3,-1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21:41.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0 194,'561'43,"-4"57,-165-23,9-18,305 58,-271-41,-310-58,356 94,-233-47,-87-23,209 86,-309-100,98 61,-14-7,-116-67,1-2,0-1,36 8,-18-10,1-2,84 3,-98-10,1-2,-1-2,40-7,94-31,-133 31,343-97,316-77,-334 116,3 16,383-4,261 52,-521 38,-463-30,0 2,-1 0,1 1,-1 1,24 12,105 65,-28-15,-108-61,103 46,-101-48,1-1,0-1,0 0,32 2,-34-5,1-2,-1 0,0-1,0-1,0-1,0 0,0-1,-1-1,1 0,-1-2,0 1,-1-2,0 0,0-1,-1-1,20-16,-6 0,-1-1,44-59,-46 54,20-26,-19 23,54-57,-20 36,2 3,2 2,2 4,2 2,3 3,93-40,-125 67,2 1,0 2,0 2,1 2,0 1,1 3,44 0,-31 5,-1 3,0 1,0 4,-1 1,54 19,79 31,137 40,8-21,-232-61,1-5,109 1,-182-13,0-2,-1 0,1-2,-1-2,1 0,-1-2,38-14,57-34,31-12,3 5,89-33,-163 67,89-17,253-13,-188 31,-124 15,146 4,-241 8,35-4,-48 3,0 1,0-1,0 0,0-1,0 1,0 0,0-1,0 0,-1 0,1 0,-1-1,1 1,4-6,-8 8,1 0,-1 0,0-1,1 1,-1 0,0-1,0 1,1 0,-1-1,0 1,0-1,0 1,0 0,0-1,0 1,1-1,-1 1,0 0,0-1,0 1,0-1,0 1,-1 0,1-1,0 1,0-1,0 1,0 0,0-1,0 1,-1-1,-13-8,-20 3,18 6,0 1,0 0,0 2,0 0,-20 6,10-2,-743 190,189-63,397-104,-226 8,-93-36,104-2,-8 32,134-6,-34 10,113-11,-629 21,615-46,-211-28,308 14,-856-119,773 101,-180-24,334 52,-339-26,-14 8,240 11,-138-21,-72-4,52 20,-41 0,-183-5,-102-35,480 39,-1 8,-192 12,186 11,-228 50,183-40,61-10,-217 60,9 35,106-39,-52 18,108-16,-353 82,500-142,1 3,1 1,-67 35,36-16,45-22,0 1,1 2,0 1,-38 31,11 0,-113 92,130-109,8-7,-51 32,70-50,1 0,-1 0,0-2,0 1,-1-1,1-1,-1-1,-22 3,10-4,-34-3,190-2,-101 4,900-20,-568 3,-2 26,-245 4,-1 6,181 54,-252-62,61 6,15 4,171 39,-231-53,0-2,106-5,-72-1,-38 1,105 0,198-26,-189 5,263 0,491 23,-561-2,-317 2,71 13,23 1,378-13,-261-5,496 23,-565-13,468 52,-543-42,0-4,173-2,69-15,-316 1,74-13,-34 3,-46 8,-1-2,0-1,0-1,38-16,22-13,79-34,-146 61,0 2,1 0,0 2,0 1,0 0,1 2,-1 1,1 1,26 3,-41-2,9 1,-1-1,1 0,-1-2,0 0,23-6,-16 1,-4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48:09.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0 135,'56'-1,"98"-12,129-10,4 24,-132 1,-86-1,87-3,-113-4,68-19,20-3,-41 21,145 6,-109 3,1148-2,-1234-2,73-13,-67 8,51-3,98 10,-94 1,-73-1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48:12.6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1 269,'208'-1,"764"11,-10 68,-697-37,87 12,-234-41,120-3,-174-12,0-3,83-18,123-42,-107 23,-76 22,295-61,173 29,6 31,-431 18,473-31,-268-2,103-11,0 22,-390 26,65 6,-100-4,1 0,-1 0,0 2,0-1,0 2,0 0,0 0,-1 1,19 13,-12-3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48:16.0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79,'901'0,"-592"-16,-25-1,-117 18,84-2,-109-14,-10 1,352 9,-296 6,146 17,12 0,1175-20,-1467 0,72-13,-70 6,64 0,-1 11,89-3,-181-5,-6-1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48:20.7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0 365,'578'13,"347"7,-618-40,-179 9,2 1,223-48,-25-31,-229 56,-75 24,1 0,-1 2,1 0,28-2,208-34,-193 30,139-31,-153 29,-34 8,29-5,-44 11,0 1,1-1,-1 1,0 0,1 0,-1 1,0 0,0-1,1 2,6 1,-9-1,0-1,-1 1,1 0,-1 0,1 0,-1 0,1 0,-1 1,0-1,0 1,0-1,-1 1,1 0,-1 0,1 0,-1-1,0 1,0 1,0-1,0 0,0 5,1 9,-1-1,0 0,-2 17,0-18,1-7,0 0,-1 1,0-1,-4 14,4-19,0 0,0-1,0 1,-1-1,1 1,-1-1,1 0,-1 1,0-1,0 0,0 0,0 0,0-1,-1 1,1 0,0-1,-6 3,-13 5,-2-2,1 0,-1-1,0-2,-44 4,-122-7,100-3,-38 3,-128-4,127-13,-24-1,-344 15,235 4,31-2,202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1:51.9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0 245,'124'-28,"-2"-1,153-15,-95 36,208 17,-74 1,-297-9,1 1,-1 1,24 6,-21-4,0-1,21 2,176-4,2 1,111 36,-308-36,99 8,206-7,-169-6,-109 2,-4 2,0-3,79-12,-71 4,96-3,56 12,-74 2,2855-2,-2569 31,-93-3,-93-13,113 3,-289-18,1-3,78-14,-41 5,-67 9,0 0,0-1,-1-2,41-14,-15-2,-26 10,0 2,1 0,1 2,41-9,200-29,-227 38,1 2,52-1,87 7,-91 2,-31 1,1 3,85 21,-85-15,248 36,-104-18,-94-15,-66-10,0 1,-1 2,0 2,57 21,9 16,95 37,-161-67,0 2,70 44,-63-33,-33-22,1 1,0-2,0-1,0 0,1-1,0-1,34 3,9-3,67-6,-35 0,-46 3,-27 0,1 0,-1-2,0 0,1-2,34-8,-51 9,-1 0,1 0,0-1,-1 0,1 0,-1 0,0-1,0 1,0-1,-1 0,1 0,-1-1,0 1,0 0,-1-1,1 0,-1 0,3-7,2-10,0-1,6-42,-10 47,6-35,-2 1,-3-1,-2 0,-6-65,4 116,0-1,0 1,0-1,-1 1,1-1,-1 1,1 0,-1-1,0 1,0 0,0-1,0 1,-1 0,1 0,0 0,-1 0,0 0,1 0,-1 1,0-1,0 0,0 1,0 0,0-1,0 1,0 0,-1 0,1 0,0 0,-1 1,1-1,0 0,-1 1,1 0,-1 0,1-1,-1 2,1-1,-1 0,-3 1,-8 2,0 1,0 0,0 1,1 0,-20 11,6-4,-45 15,45-19,-51 24,-30 15,83-37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4T09:51:58.1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1 302,'105'1,"145"-19,-139 7,24-3,-75 5,106-1,16-2,112-24,-152 21,63-11,13-5,-131 17,-50 7,60-3,-29 11,-36 0,0-2,1-1,43-8,67-13,-45 9,-29 6,0 3,106 5,-63 2,370-2,-465-1,0 0,0-2,25-7,20-2,-39 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30446-6609-446C-8019-BAC548AFA757}" type="datetimeFigureOut">
              <a:rPr lang="en-IN" smtClean="0"/>
              <a:t>11-09-2021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4D787-B5C3-43AE-96A9-8FB0A7CF49AB}" type="slidenum">
              <a:rPr lang="en-IN" smtClean="0"/>
              <a:t>‹#›</a:t>
            </a:fld>
            <a:endParaRPr lang="en-IN"/>
          </a:p>
        </p:txBody>
      </p:sp>
    </p:spTree>
    <p:extLst>
      <p:ext uri="{BB962C8B-B14F-4D97-AF65-F5344CB8AC3E}">
        <p14:creationId xmlns:p14="http://schemas.microsoft.com/office/powerpoint/2010/main" val="2067469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a:t>
            </a:fld>
            <a:endParaRPr lang="en-US" altLang="ja-JP" dirty="0"/>
          </a:p>
        </p:txBody>
      </p:sp>
    </p:spTree>
    <p:extLst>
      <p:ext uri="{BB962C8B-B14F-4D97-AF65-F5344CB8AC3E}">
        <p14:creationId xmlns:p14="http://schemas.microsoft.com/office/powerpoint/2010/main" val="2190677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944D787-B5C3-43AE-96A9-8FB0A7CF49AB}" type="slidenum">
              <a:rPr lang="en-IN" smtClean="0"/>
              <a:t>85</a:t>
            </a:fld>
            <a:endParaRPr lang="en-IN"/>
          </a:p>
        </p:txBody>
      </p:sp>
    </p:spTree>
    <p:extLst>
      <p:ext uri="{BB962C8B-B14F-4D97-AF65-F5344CB8AC3E}">
        <p14:creationId xmlns:p14="http://schemas.microsoft.com/office/powerpoint/2010/main" val="2415634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44D787-B5C3-43AE-96A9-8FB0A7CF49AB}" type="slidenum">
              <a:rPr lang="en-IN" smtClean="0"/>
              <a:t>87</a:t>
            </a:fld>
            <a:endParaRPr lang="en-IN"/>
          </a:p>
        </p:txBody>
      </p:sp>
    </p:spTree>
    <p:extLst>
      <p:ext uri="{BB962C8B-B14F-4D97-AF65-F5344CB8AC3E}">
        <p14:creationId xmlns:p14="http://schemas.microsoft.com/office/powerpoint/2010/main" val="3280661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2</a:t>
            </a:fld>
            <a:endParaRPr lang="en-US" altLang="ja-JP" dirty="0"/>
          </a:p>
        </p:txBody>
      </p:sp>
    </p:spTree>
    <p:extLst>
      <p:ext uri="{BB962C8B-B14F-4D97-AF65-F5344CB8AC3E}">
        <p14:creationId xmlns:p14="http://schemas.microsoft.com/office/powerpoint/2010/main" val="218441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3</a:t>
            </a:fld>
            <a:endParaRPr lang="en-US" altLang="ja-JP" dirty="0"/>
          </a:p>
        </p:txBody>
      </p:sp>
    </p:spTree>
    <p:extLst>
      <p:ext uri="{BB962C8B-B14F-4D97-AF65-F5344CB8AC3E}">
        <p14:creationId xmlns:p14="http://schemas.microsoft.com/office/powerpoint/2010/main" val="465040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Compares  one row from r with all rows of s  so here  (alpha,</a:t>
            </a:r>
            <a:r>
              <a:rPr lang="en-IN" u="sng" dirty="0"/>
              <a:t>1,</a:t>
            </a:r>
            <a:r>
              <a:rPr lang="en-IN" dirty="0"/>
              <a:t>alpha,</a:t>
            </a:r>
            <a:r>
              <a:rPr lang="en-IN" u="sng" dirty="0"/>
              <a:t>a</a:t>
            </a:r>
            <a:r>
              <a:rPr lang="en-IN" dirty="0"/>
              <a:t>) of r with all rows of s here it matches (</a:t>
            </a:r>
            <a:r>
              <a:rPr lang="en-IN" b="1" u="sng" dirty="0"/>
              <a:t>1,a</a:t>
            </a:r>
            <a:r>
              <a:rPr lang="en-IN" dirty="0"/>
              <a:t>,alpha) and (</a:t>
            </a:r>
            <a:r>
              <a:rPr lang="en-IN" b="1" u="sng" dirty="0"/>
              <a:t>1,a</a:t>
            </a:r>
            <a:r>
              <a:rPr lang="en-IN" dirty="0"/>
              <a:t>,gamma)</a:t>
            </a:r>
          </a:p>
          <a:p>
            <a:r>
              <a:rPr lang="en-IN" dirty="0"/>
              <a:t>Similarly (beta,2,gamma,a) is not matched with any rows in S ……</a:t>
            </a:r>
          </a:p>
          <a:p>
            <a:endParaRPr lang="en-IN" dirty="0"/>
          </a:p>
        </p:txBody>
      </p:sp>
      <p:sp>
        <p:nvSpPr>
          <p:cNvPr id="4" name="Slide Number Placeholder 3"/>
          <p:cNvSpPr>
            <a:spLocks noGrp="1"/>
          </p:cNvSpPr>
          <p:nvPr>
            <p:ph type="sldNum" sz="quarter" idx="10"/>
          </p:nvPr>
        </p:nvSpPr>
        <p:spPr/>
        <p:txBody>
          <a:bodyPr/>
          <a:lstStyle/>
          <a:p>
            <a:fld id="{6944D787-B5C3-43AE-96A9-8FB0A7CF49AB}" type="slidenum">
              <a:rPr lang="en-IN" smtClean="0"/>
              <a:t>47</a:t>
            </a:fld>
            <a:endParaRPr lang="en-IN"/>
          </a:p>
        </p:txBody>
      </p:sp>
    </p:spTree>
    <p:extLst>
      <p:ext uri="{BB962C8B-B14F-4D97-AF65-F5344CB8AC3E}">
        <p14:creationId xmlns:p14="http://schemas.microsoft.com/office/powerpoint/2010/main" val="62722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Ie</a:t>
            </a:r>
            <a:r>
              <a:rPr lang="en-IN" dirty="0"/>
              <a:t>.,  S’s </a:t>
            </a:r>
            <a:r>
              <a:rPr lang="en-IN" baseline="0" dirty="0"/>
              <a:t> 2 rows should be  having same A ‘s or common A value  here alpha has 1 and 2 in r  so we consider alpha in result.</a:t>
            </a:r>
          </a:p>
          <a:p>
            <a:r>
              <a:rPr lang="en-IN" baseline="0" dirty="0" err="1"/>
              <a:t>Simlarly</a:t>
            </a:r>
            <a:r>
              <a:rPr lang="en-IN" baseline="0" dirty="0"/>
              <a:t> we have beta which has 1 and 2 in B so we consider beta in result</a:t>
            </a:r>
          </a:p>
          <a:p>
            <a:r>
              <a:rPr lang="en-IN" baseline="0" dirty="0"/>
              <a:t>As for del it has 1,3,4 therefore doesn’t match with 1 and 2 of s. therefore del ignored in the result</a:t>
            </a:r>
          </a:p>
          <a:p>
            <a:r>
              <a:rPr lang="en-IN" baseline="0" dirty="0"/>
              <a:t>As for epsilon it has 1,6 which not again matched.. Epsilon is ignored.</a:t>
            </a:r>
          </a:p>
          <a:p>
            <a:endParaRPr lang="en-IN" dirty="0"/>
          </a:p>
        </p:txBody>
      </p:sp>
      <p:sp>
        <p:nvSpPr>
          <p:cNvPr id="4" name="Slide Number Placeholder 3"/>
          <p:cNvSpPr>
            <a:spLocks noGrp="1"/>
          </p:cNvSpPr>
          <p:nvPr>
            <p:ph type="sldNum" sz="quarter" idx="10"/>
          </p:nvPr>
        </p:nvSpPr>
        <p:spPr/>
        <p:txBody>
          <a:bodyPr/>
          <a:lstStyle/>
          <a:p>
            <a:fld id="{6944D787-B5C3-43AE-96A9-8FB0A7CF49AB}" type="slidenum">
              <a:rPr lang="en-IN" smtClean="0"/>
              <a:t>58</a:t>
            </a:fld>
            <a:endParaRPr lang="en-IN"/>
          </a:p>
        </p:txBody>
      </p:sp>
    </p:spTree>
    <p:extLst>
      <p:ext uri="{BB962C8B-B14F-4D97-AF65-F5344CB8AC3E}">
        <p14:creationId xmlns:p14="http://schemas.microsoft.com/office/powerpoint/2010/main" val="1641446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Find Bongs SSN 888665555</a:t>
            </a:r>
            <a:r>
              <a:rPr lang="en-IN" baseline="0" dirty="0"/>
              <a:t>  matching SSN1 it gives result1</a:t>
            </a:r>
          </a:p>
          <a:p>
            <a:r>
              <a:rPr lang="en-IN" baseline="0" dirty="0"/>
              <a:t> then from result1 SSN is again matched in supervision in the SSN2 col where it matches you get result2 </a:t>
            </a:r>
          </a:p>
          <a:p>
            <a:r>
              <a:rPr lang="en-IN" baseline="0" dirty="0"/>
              <a:t>Now result1 U result2</a:t>
            </a:r>
          </a:p>
          <a:p>
            <a:endParaRPr lang="en-IN" dirty="0"/>
          </a:p>
        </p:txBody>
      </p:sp>
      <p:sp>
        <p:nvSpPr>
          <p:cNvPr id="4" name="Slide Number Placeholder 3"/>
          <p:cNvSpPr>
            <a:spLocks noGrp="1"/>
          </p:cNvSpPr>
          <p:nvPr>
            <p:ph type="sldNum" sz="quarter" idx="10"/>
          </p:nvPr>
        </p:nvSpPr>
        <p:spPr/>
        <p:txBody>
          <a:bodyPr/>
          <a:lstStyle/>
          <a:p>
            <a:fld id="{6944D787-B5C3-43AE-96A9-8FB0A7CF49AB}" type="slidenum">
              <a:rPr lang="en-IN" smtClean="0"/>
              <a:t>68</a:t>
            </a:fld>
            <a:endParaRPr lang="en-IN"/>
          </a:p>
        </p:txBody>
      </p:sp>
    </p:spTree>
    <p:extLst>
      <p:ext uri="{BB962C8B-B14F-4D97-AF65-F5344CB8AC3E}">
        <p14:creationId xmlns:p14="http://schemas.microsoft.com/office/powerpoint/2010/main" val="1864212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a:solidFill>
                  <a:schemeClr val="tx1"/>
                </a:solidFill>
                <a:latin typeface="+mn-lt"/>
                <a:ea typeface="+mn-ea"/>
                <a:cs typeface="+mn-cs"/>
              </a:rPr>
              <a:t>We first retrieve a relation with all employee </a:t>
            </a:r>
            <a:r>
              <a:rPr lang="en-IN" sz="1200" b="0" i="0" u="none" strike="noStrike" kern="1200" baseline="0" dirty="0" err="1">
                <a:solidFill>
                  <a:schemeClr val="tx1"/>
                </a:solidFill>
                <a:latin typeface="+mn-lt"/>
                <a:ea typeface="+mn-ea"/>
                <a:cs typeface="+mn-cs"/>
              </a:rPr>
              <a:t>Ssns</a:t>
            </a:r>
            <a:r>
              <a:rPr lang="en-IN" sz="1200" b="0" i="0" u="none" strike="noStrike" kern="1200" baseline="0" dirty="0">
                <a:solidFill>
                  <a:schemeClr val="tx1"/>
                </a:solidFill>
                <a:latin typeface="+mn-lt"/>
                <a:ea typeface="+mn-ea"/>
                <a:cs typeface="+mn-cs"/>
              </a:rPr>
              <a:t> in ALL_EMPS. Then we create a</a:t>
            </a:r>
          </a:p>
          <a:p>
            <a:r>
              <a:rPr lang="en-IN" sz="1200" b="0" i="0" u="none" strike="noStrike" kern="1200" baseline="0" dirty="0">
                <a:solidFill>
                  <a:schemeClr val="tx1"/>
                </a:solidFill>
                <a:latin typeface="+mn-lt"/>
                <a:ea typeface="+mn-ea"/>
                <a:cs typeface="+mn-cs"/>
              </a:rPr>
              <a:t>table with the </a:t>
            </a:r>
            <a:r>
              <a:rPr lang="en-IN" sz="1200" b="0" i="0" u="none" strike="noStrike" kern="1200" baseline="0" dirty="0" err="1">
                <a:solidFill>
                  <a:schemeClr val="tx1"/>
                </a:solidFill>
                <a:latin typeface="+mn-lt"/>
                <a:ea typeface="+mn-ea"/>
                <a:cs typeface="+mn-cs"/>
              </a:rPr>
              <a:t>Ssns</a:t>
            </a:r>
            <a:r>
              <a:rPr lang="en-IN" sz="1200" b="0" i="0" u="none" strike="noStrike" kern="1200" baseline="0" dirty="0">
                <a:solidFill>
                  <a:schemeClr val="tx1"/>
                </a:solidFill>
                <a:latin typeface="+mn-lt"/>
                <a:ea typeface="+mn-ea"/>
                <a:cs typeface="+mn-cs"/>
              </a:rPr>
              <a:t> of employees who have at least one dependent in</a:t>
            </a:r>
          </a:p>
          <a:p>
            <a:r>
              <a:rPr lang="en-IN" sz="1200" b="0" i="0" u="none" strike="noStrike" kern="1200" baseline="0" dirty="0">
                <a:solidFill>
                  <a:schemeClr val="tx1"/>
                </a:solidFill>
                <a:latin typeface="+mn-lt"/>
                <a:ea typeface="+mn-ea"/>
                <a:cs typeface="+mn-cs"/>
              </a:rPr>
              <a:t>EMPS_WITH_DEPS. Then we apply the SET DIFFERENCE operation to retrieve</a:t>
            </a:r>
          </a:p>
          <a:p>
            <a:r>
              <a:rPr lang="en-IN" sz="1200" b="0" i="0" u="none" strike="noStrike" kern="1200" baseline="0" dirty="0">
                <a:solidFill>
                  <a:schemeClr val="tx1"/>
                </a:solidFill>
                <a:latin typeface="+mn-lt"/>
                <a:ea typeface="+mn-ea"/>
                <a:cs typeface="+mn-cs"/>
              </a:rPr>
              <a:t>employees </a:t>
            </a:r>
            <a:r>
              <a:rPr lang="en-IN" sz="1200" b="0" i="0" u="none" strike="noStrike" kern="1200" baseline="0" dirty="0" err="1">
                <a:solidFill>
                  <a:schemeClr val="tx1"/>
                </a:solidFill>
                <a:latin typeface="+mn-lt"/>
                <a:ea typeface="+mn-ea"/>
                <a:cs typeface="+mn-cs"/>
              </a:rPr>
              <a:t>Ssns</a:t>
            </a:r>
            <a:r>
              <a:rPr lang="en-IN" sz="1200" b="0" i="0" u="none" strike="noStrike" kern="1200" baseline="0" dirty="0">
                <a:solidFill>
                  <a:schemeClr val="tx1"/>
                </a:solidFill>
                <a:latin typeface="+mn-lt"/>
                <a:ea typeface="+mn-ea"/>
                <a:cs typeface="+mn-cs"/>
              </a:rPr>
              <a:t> with no dependents in EMPS_WITHOUT_DEPS, and finally join this</a:t>
            </a:r>
          </a:p>
          <a:p>
            <a:r>
              <a:rPr lang="en-IN" sz="1200" b="0" i="0" u="none" strike="noStrike" kern="1200" baseline="0" dirty="0">
                <a:solidFill>
                  <a:schemeClr val="tx1"/>
                </a:solidFill>
                <a:latin typeface="+mn-lt"/>
                <a:ea typeface="+mn-ea"/>
                <a:cs typeface="+mn-cs"/>
              </a:rPr>
              <a:t>with EMPLOYEE to retrieve the desired attributes. As a single in-line expression, this</a:t>
            </a:r>
          </a:p>
          <a:p>
            <a:r>
              <a:rPr lang="en-IN" sz="1200" b="0" i="0" u="none" strike="noStrike" kern="1200" baseline="0" dirty="0">
                <a:solidFill>
                  <a:schemeClr val="tx1"/>
                </a:solidFill>
                <a:latin typeface="+mn-lt"/>
                <a:ea typeface="+mn-ea"/>
                <a:cs typeface="+mn-cs"/>
              </a:rPr>
              <a:t>query becomes:</a:t>
            </a:r>
            <a:endParaRPr lang="en-IN" dirty="0"/>
          </a:p>
        </p:txBody>
      </p:sp>
      <p:sp>
        <p:nvSpPr>
          <p:cNvPr id="4" name="Slide Number Placeholder 3"/>
          <p:cNvSpPr>
            <a:spLocks noGrp="1"/>
          </p:cNvSpPr>
          <p:nvPr>
            <p:ph type="sldNum" sz="quarter" idx="10"/>
          </p:nvPr>
        </p:nvSpPr>
        <p:spPr/>
        <p:txBody>
          <a:bodyPr/>
          <a:lstStyle/>
          <a:p>
            <a:fld id="{6944D787-B5C3-43AE-96A9-8FB0A7CF49AB}" type="slidenum">
              <a:rPr lang="en-IN" smtClean="0"/>
              <a:t>73</a:t>
            </a:fld>
            <a:endParaRPr lang="en-IN"/>
          </a:p>
        </p:txBody>
      </p:sp>
    </p:spTree>
    <p:extLst>
      <p:ext uri="{BB962C8B-B14F-4D97-AF65-F5344CB8AC3E}">
        <p14:creationId xmlns:p14="http://schemas.microsoft.com/office/powerpoint/2010/main" val="893798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a:solidFill>
                  <a:schemeClr val="tx1"/>
                </a:solidFill>
                <a:latin typeface="+mn-lt"/>
                <a:ea typeface="+mn-ea"/>
                <a:cs typeface="+mn-cs"/>
              </a:rPr>
              <a:t>The condition EMPLOYEE(</a:t>
            </a:r>
            <a:r>
              <a:rPr lang="en-IN" sz="1200" b="0" i="1" u="none" strike="noStrike" kern="1200" baseline="0" dirty="0">
                <a:solidFill>
                  <a:schemeClr val="tx1"/>
                </a:solidFill>
                <a:latin typeface="+mn-lt"/>
                <a:ea typeface="+mn-ea"/>
                <a:cs typeface="+mn-cs"/>
              </a:rPr>
              <a:t>t</a:t>
            </a:r>
            <a:r>
              <a:rPr lang="en-IN" sz="1200" b="0" i="0" u="none" strike="noStrike" kern="1200" baseline="0" dirty="0">
                <a:solidFill>
                  <a:schemeClr val="tx1"/>
                </a:solidFill>
                <a:latin typeface="+mn-lt"/>
                <a:ea typeface="+mn-ea"/>
                <a:cs typeface="+mn-cs"/>
              </a:rPr>
              <a:t>) specifies that the </a:t>
            </a:r>
            <a:r>
              <a:rPr lang="en-IN" sz="1200" b="1" i="0" u="none" strike="noStrike" kern="1200" baseline="0" dirty="0">
                <a:solidFill>
                  <a:schemeClr val="tx1"/>
                </a:solidFill>
                <a:latin typeface="+mn-lt"/>
                <a:ea typeface="+mn-ea"/>
                <a:cs typeface="+mn-cs"/>
              </a:rPr>
              <a:t>range relation </a:t>
            </a:r>
            <a:r>
              <a:rPr lang="en-IN" sz="1200" b="0" i="0" u="none" strike="noStrike" kern="1200" baseline="0" dirty="0">
                <a:solidFill>
                  <a:schemeClr val="tx1"/>
                </a:solidFill>
                <a:latin typeface="+mn-lt"/>
                <a:ea typeface="+mn-ea"/>
                <a:cs typeface="+mn-cs"/>
              </a:rPr>
              <a:t>of tuple variable </a:t>
            </a:r>
            <a:r>
              <a:rPr lang="en-IN" sz="1200" b="0" i="1" u="none" strike="noStrike" kern="1200" baseline="0" dirty="0">
                <a:solidFill>
                  <a:schemeClr val="tx1"/>
                </a:solidFill>
                <a:latin typeface="+mn-lt"/>
                <a:ea typeface="+mn-ea"/>
                <a:cs typeface="+mn-cs"/>
              </a:rPr>
              <a:t>t </a:t>
            </a:r>
            <a:r>
              <a:rPr lang="en-IN" sz="1200" b="0" i="0" u="none" strike="noStrike" kern="1200" baseline="0" dirty="0">
                <a:solidFill>
                  <a:schemeClr val="tx1"/>
                </a:solidFill>
                <a:latin typeface="+mn-lt"/>
                <a:ea typeface="+mn-ea"/>
                <a:cs typeface="+mn-cs"/>
              </a:rPr>
              <a:t>is</a:t>
            </a:r>
          </a:p>
          <a:p>
            <a:r>
              <a:rPr lang="en-IN" sz="1200" b="0" i="0" u="none" strike="noStrike" kern="1200" baseline="0" dirty="0">
                <a:solidFill>
                  <a:schemeClr val="tx1"/>
                </a:solidFill>
                <a:latin typeface="+mn-lt"/>
                <a:ea typeface="+mn-ea"/>
                <a:cs typeface="+mn-cs"/>
              </a:rPr>
              <a:t>EMPLOYEE. Each EMPLOYEE tuple </a:t>
            </a:r>
            <a:r>
              <a:rPr lang="en-IN" sz="1200" b="0" i="1" u="none" strike="noStrike" kern="1200" baseline="0" dirty="0">
                <a:solidFill>
                  <a:schemeClr val="tx1"/>
                </a:solidFill>
                <a:latin typeface="+mn-lt"/>
                <a:ea typeface="+mn-ea"/>
                <a:cs typeface="+mn-cs"/>
              </a:rPr>
              <a:t>t </a:t>
            </a:r>
            <a:r>
              <a:rPr lang="en-IN" sz="1200" b="0" i="0" u="none" strike="noStrike" kern="1200" baseline="0" dirty="0">
                <a:solidFill>
                  <a:schemeClr val="tx1"/>
                </a:solidFill>
                <a:latin typeface="+mn-lt"/>
                <a:ea typeface="+mn-ea"/>
                <a:cs typeface="+mn-cs"/>
              </a:rPr>
              <a:t>that satisfies the condition </a:t>
            </a:r>
            <a:r>
              <a:rPr lang="en-IN" sz="1200" b="0" i="1" u="none" strike="noStrike" kern="1200" baseline="0" dirty="0" err="1">
                <a:solidFill>
                  <a:schemeClr val="tx1"/>
                </a:solidFill>
                <a:latin typeface="+mn-lt"/>
                <a:ea typeface="+mn-ea"/>
                <a:cs typeface="+mn-cs"/>
              </a:rPr>
              <a:t>t</a:t>
            </a:r>
            <a:r>
              <a:rPr lang="en-IN" sz="1200" b="0" i="0" u="none" strike="noStrike" kern="1200" baseline="0" dirty="0" err="1">
                <a:solidFill>
                  <a:schemeClr val="tx1"/>
                </a:solidFill>
                <a:latin typeface="+mn-lt"/>
                <a:ea typeface="+mn-ea"/>
                <a:cs typeface="+mn-cs"/>
              </a:rPr>
              <a:t>.Salary</a:t>
            </a:r>
            <a:r>
              <a:rPr lang="en-IN" sz="1200" b="0" i="0" u="none" strike="noStrike" kern="1200" baseline="0" dirty="0">
                <a:solidFill>
                  <a:schemeClr val="tx1"/>
                </a:solidFill>
                <a:latin typeface="+mn-lt"/>
                <a:ea typeface="+mn-ea"/>
                <a:cs typeface="+mn-cs"/>
              </a:rPr>
              <a:t>&gt;50000 will</a:t>
            </a:r>
          </a:p>
          <a:p>
            <a:r>
              <a:rPr lang="en-IN" sz="1200" b="0" i="0" u="none" strike="noStrike" kern="1200" baseline="0" dirty="0">
                <a:solidFill>
                  <a:schemeClr val="tx1"/>
                </a:solidFill>
                <a:latin typeface="+mn-lt"/>
                <a:ea typeface="+mn-ea"/>
                <a:cs typeface="+mn-cs"/>
              </a:rPr>
              <a:t>be retrieved. Notice that </a:t>
            </a:r>
            <a:r>
              <a:rPr lang="en-IN" sz="1200" b="0" i="1" u="none" strike="noStrike" kern="1200" baseline="0" dirty="0" err="1">
                <a:solidFill>
                  <a:schemeClr val="tx1"/>
                </a:solidFill>
                <a:latin typeface="+mn-lt"/>
                <a:ea typeface="+mn-ea"/>
                <a:cs typeface="+mn-cs"/>
              </a:rPr>
              <a:t>t</a:t>
            </a:r>
            <a:r>
              <a:rPr lang="en-IN" sz="1200" b="0" i="0" u="none" strike="noStrike" kern="1200" baseline="0" dirty="0" err="1">
                <a:solidFill>
                  <a:schemeClr val="tx1"/>
                </a:solidFill>
                <a:latin typeface="+mn-lt"/>
                <a:ea typeface="+mn-ea"/>
                <a:cs typeface="+mn-cs"/>
              </a:rPr>
              <a:t>.Salary</a:t>
            </a:r>
            <a:r>
              <a:rPr lang="en-IN" sz="1200" b="0" i="0" u="none" strike="noStrike" kern="1200" baseline="0">
                <a:solidFill>
                  <a:schemeClr val="tx1"/>
                </a:solidFill>
                <a:latin typeface="+mn-lt"/>
                <a:ea typeface="+mn-ea"/>
                <a:cs typeface="+mn-cs"/>
              </a:rPr>
              <a:t> references attribute Salary of tuple variable </a:t>
            </a:r>
            <a:r>
              <a:rPr lang="en-IN" sz="1200" b="0" i="1" u="none" strike="noStrike" kern="1200" baseline="0">
                <a:solidFill>
                  <a:schemeClr val="tx1"/>
                </a:solidFill>
                <a:latin typeface="+mn-lt"/>
                <a:ea typeface="+mn-ea"/>
                <a:cs typeface="+mn-cs"/>
              </a:rPr>
              <a:t>t</a:t>
            </a:r>
            <a:r>
              <a:rPr lang="en-IN" sz="1200" b="0" i="0" u="none" strike="noStrike" kern="1200" baseline="0">
                <a:solidFill>
                  <a:schemeClr val="tx1"/>
                </a:solidFill>
                <a:latin typeface="+mn-lt"/>
                <a:ea typeface="+mn-ea"/>
                <a:cs typeface="+mn-cs"/>
              </a:rPr>
              <a:t>;</a:t>
            </a:r>
            <a:endParaRPr lang="en-IN"/>
          </a:p>
        </p:txBody>
      </p:sp>
      <p:sp>
        <p:nvSpPr>
          <p:cNvPr id="4" name="Slide Number Placeholder 3"/>
          <p:cNvSpPr>
            <a:spLocks noGrp="1"/>
          </p:cNvSpPr>
          <p:nvPr>
            <p:ph type="sldNum" sz="quarter" idx="10"/>
          </p:nvPr>
        </p:nvSpPr>
        <p:spPr/>
        <p:txBody>
          <a:bodyPr/>
          <a:lstStyle/>
          <a:p>
            <a:fld id="{6944D787-B5C3-43AE-96A9-8FB0A7CF49AB}" type="slidenum">
              <a:rPr lang="en-IN" smtClean="0"/>
              <a:t>81</a:t>
            </a:fld>
            <a:endParaRPr lang="en-IN"/>
          </a:p>
        </p:txBody>
      </p:sp>
    </p:spTree>
    <p:extLst>
      <p:ext uri="{BB962C8B-B14F-4D97-AF65-F5344CB8AC3E}">
        <p14:creationId xmlns:p14="http://schemas.microsoft.com/office/powerpoint/2010/main" val="528809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r>
              <a:rPr lang="en-IN" i="1" dirty="0"/>
              <a:t>For all x, P(x)</a:t>
            </a:r>
            <a:r>
              <a:rPr lang="en-IN" dirty="0"/>
              <a:t> holds" or "</a:t>
            </a:r>
            <a:r>
              <a:rPr lang="en-IN" i="1" dirty="0"/>
              <a:t>for every x, P(x)</a:t>
            </a:r>
            <a:r>
              <a:rPr lang="en-IN" dirty="0"/>
              <a:t> holds". is called the </a:t>
            </a:r>
            <a:r>
              <a:rPr lang="en-IN" b="1" dirty="0"/>
              <a:t>universal quantifier</a:t>
            </a:r>
            <a:r>
              <a:rPr lang="en-IN" dirty="0"/>
              <a:t>, and </a:t>
            </a:r>
            <a:r>
              <a:rPr lang="en-IN" i="1" dirty="0"/>
              <a:t>x</a:t>
            </a:r>
            <a:r>
              <a:rPr lang="en-IN" dirty="0"/>
              <a:t> means all the objects x in the universe</a:t>
            </a:r>
            <a:r>
              <a:rPr lang="en-IN" baseline="0" dirty="0"/>
              <a:t> where </a:t>
            </a:r>
            <a:r>
              <a:rPr lang="en-IN" dirty="0"/>
              <a:t>atomic formula is P(x). </a:t>
            </a:r>
          </a:p>
          <a:p>
            <a:r>
              <a:rPr lang="en-IN" i="1" dirty="0" err="1"/>
              <a:t>Vx</a:t>
            </a:r>
            <a:r>
              <a:rPr lang="en-IN" i="1" dirty="0"/>
              <a:t> P(x)</a:t>
            </a:r>
            <a:r>
              <a:rPr lang="en-IN" dirty="0"/>
              <a:t> is equivalent to the conjunction: </a:t>
            </a:r>
            <a:r>
              <a:rPr lang="en-IN" b="1" i="1" dirty="0"/>
              <a:t>P(x</a:t>
            </a:r>
            <a:r>
              <a:rPr lang="en-IN" b="1" i="1" baseline="-25000" dirty="0"/>
              <a:t>1</a:t>
            </a:r>
            <a:r>
              <a:rPr lang="en-IN" b="1" i="1" dirty="0"/>
              <a:t>)</a:t>
            </a:r>
            <a:r>
              <a:rPr lang="en-IN" b="1" dirty="0"/>
              <a:t>) and  </a:t>
            </a:r>
            <a:r>
              <a:rPr lang="en-IN" b="1" i="1" dirty="0"/>
              <a:t>P(x</a:t>
            </a:r>
            <a:r>
              <a:rPr lang="en-IN" b="1" i="1" baseline="-25000" dirty="0"/>
              <a:t>2</a:t>
            </a:r>
            <a:r>
              <a:rPr lang="en-IN" b="1" i="1" dirty="0"/>
              <a:t>) and</a:t>
            </a:r>
            <a:r>
              <a:rPr lang="en-IN" b="1" dirty="0"/>
              <a:t> </a:t>
            </a:r>
            <a:r>
              <a:rPr lang="en-IN" b="1" i="1" dirty="0"/>
              <a:t>P(x</a:t>
            </a:r>
            <a:r>
              <a:rPr lang="en-IN" b="1" i="1" baseline="-25000" dirty="0"/>
              <a:t>3</a:t>
            </a:r>
            <a:r>
              <a:rPr lang="en-IN" b="1" i="1" dirty="0"/>
              <a:t>)</a:t>
            </a:r>
            <a:r>
              <a:rPr lang="en-IN" b="1" dirty="0"/>
              <a:t> ... And </a:t>
            </a:r>
            <a:r>
              <a:rPr lang="en-IN" b="1" i="1" dirty="0"/>
              <a:t>P(</a:t>
            </a:r>
            <a:r>
              <a:rPr lang="en-IN" b="1" i="1" dirty="0" err="1"/>
              <a:t>x</a:t>
            </a:r>
            <a:r>
              <a:rPr lang="en-IN" b="1" i="1" baseline="-25000" dirty="0" err="1"/>
              <a:t>n</a:t>
            </a:r>
            <a:r>
              <a:rPr lang="en-IN" b="1" i="1" dirty="0"/>
              <a:t>)</a:t>
            </a:r>
            <a:r>
              <a:rPr lang="en-IN" b="1" dirty="0"/>
              <a:t> </a:t>
            </a:r>
            <a:r>
              <a:rPr lang="en-IN" dirty="0"/>
              <a:t>. </a:t>
            </a:r>
          </a:p>
          <a:p>
            <a:endParaRPr lang="en-IN" dirty="0"/>
          </a:p>
        </p:txBody>
      </p:sp>
      <p:sp>
        <p:nvSpPr>
          <p:cNvPr id="4" name="Slide Number Placeholder 3"/>
          <p:cNvSpPr>
            <a:spLocks noGrp="1"/>
          </p:cNvSpPr>
          <p:nvPr>
            <p:ph type="sldNum" sz="quarter" idx="10"/>
          </p:nvPr>
        </p:nvSpPr>
        <p:spPr/>
        <p:txBody>
          <a:bodyPr/>
          <a:lstStyle/>
          <a:p>
            <a:fld id="{6944D787-B5C3-43AE-96A9-8FB0A7CF49AB}" type="slidenum">
              <a:rPr lang="en-IN" smtClean="0"/>
              <a:t>84</a:t>
            </a:fld>
            <a:endParaRPr lang="en-IN"/>
          </a:p>
        </p:txBody>
      </p:sp>
    </p:spTree>
    <p:extLst>
      <p:ext uri="{BB962C8B-B14F-4D97-AF65-F5344CB8AC3E}">
        <p14:creationId xmlns:p14="http://schemas.microsoft.com/office/powerpoint/2010/main" val="1955272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1387F34-DFFD-477C-8DAC-03BF5F7ED353}" type="datetimeFigureOut">
              <a:rPr lang="en-IN" smtClean="0"/>
              <a:t>11-09-2021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3296076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1387F34-DFFD-477C-8DAC-03BF5F7ED353}" type="datetimeFigureOut">
              <a:rPr lang="en-IN" smtClean="0"/>
              <a:t>11-09-2021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3372090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1387F34-DFFD-477C-8DAC-03BF5F7ED353}" type="datetimeFigureOut">
              <a:rPr lang="en-IN" smtClean="0"/>
              <a:t>11-09-2021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3887906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43616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9" name="TextBox 8"/>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2126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81934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1387F34-DFFD-477C-8DAC-03BF5F7ED353}" type="datetimeFigureOut">
              <a:rPr lang="en-IN" smtClean="0"/>
              <a:t>11-09-2021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4278796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1387F34-DFFD-477C-8DAC-03BF5F7ED353}" type="datetimeFigureOut">
              <a:rPr lang="en-IN" smtClean="0"/>
              <a:t>11-09-2021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1198623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1387F34-DFFD-477C-8DAC-03BF5F7ED353}" type="datetimeFigureOut">
              <a:rPr lang="en-IN" smtClean="0"/>
              <a:t>11-09-2021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137469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1387F34-DFFD-477C-8DAC-03BF5F7ED353}" type="datetimeFigureOut">
              <a:rPr lang="en-IN" smtClean="0"/>
              <a:t>11-09-2021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2364456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1387F34-DFFD-477C-8DAC-03BF5F7ED353}" type="datetimeFigureOut">
              <a:rPr lang="en-IN" smtClean="0"/>
              <a:t>11-09-2021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259737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87F34-DFFD-477C-8DAC-03BF5F7ED353}" type="datetimeFigureOut">
              <a:rPr lang="en-IN" smtClean="0"/>
              <a:t>11-09-2021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274726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387F34-DFFD-477C-8DAC-03BF5F7ED353}" type="datetimeFigureOut">
              <a:rPr lang="en-IN" smtClean="0"/>
              <a:t>11-09-2021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305710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387F34-DFFD-477C-8DAC-03BF5F7ED353}" type="datetimeFigureOut">
              <a:rPr lang="en-IN" smtClean="0"/>
              <a:t>11-09-2021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3584D4-F29D-46B1-972B-D828F9071A84}" type="slidenum">
              <a:rPr lang="en-IN" smtClean="0"/>
              <a:t>‹#›</a:t>
            </a:fld>
            <a:endParaRPr lang="en-IN"/>
          </a:p>
        </p:txBody>
      </p:sp>
    </p:spTree>
    <p:extLst>
      <p:ext uri="{BB962C8B-B14F-4D97-AF65-F5344CB8AC3E}">
        <p14:creationId xmlns:p14="http://schemas.microsoft.com/office/powerpoint/2010/main" val="3733896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87F34-DFFD-477C-8DAC-03BF5F7ED353}" type="datetimeFigureOut">
              <a:rPr lang="en-IN" smtClean="0"/>
              <a:t>11-09-2021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584D4-F29D-46B1-972B-D828F9071A84}" type="slidenum">
              <a:rPr lang="en-IN" smtClean="0"/>
              <a:t>‹#›</a:t>
            </a:fld>
            <a:endParaRPr lang="en-IN"/>
          </a:p>
        </p:txBody>
      </p:sp>
    </p:spTree>
    <p:extLst>
      <p:ext uri="{BB962C8B-B14F-4D97-AF65-F5344CB8AC3E}">
        <p14:creationId xmlns:p14="http://schemas.microsoft.com/office/powerpoint/2010/main" val="3035501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4"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2.xml"/><Relationship Id="rId4" Type="http://schemas.openxmlformats.org/officeDocument/2006/relationships/image" Target="../media/image15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1.emf"/><Relationship Id="rId7" Type="http://schemas.openxmlformats.org/officeDocument/2006/relationships/image" Target="../media/image63.png"/><Relationship Id="rId2" Type="http://schemas.openxmlformats.org/officeDocument/2006/relationships/image" Target="../media/image60.emf"/><Relationship Id="rId1" Type="http://schemas.openxmlformats.org/officeDocument/2006/relationships/slideLayout" Target="../slideLayouts/slideLayout12.xml"/><Relationship Id="rId6" Type="http://schemas.openxmlformats.org/officeDocument/2006/relationships/customXml" Target="../ink/ink2.xml"/><Relationship Id="rId5" Type="http://schemas.openxmlformats.org/officeDocument/2006/relationships/image" Target="../media/image62.png"/><Relationship Id="rId4" Type="http://schemas.openxmlformats.org/officeDocument/2006/relationships/customXml" Target="../ink/ink1.xml"/><Relationship Id="rId9"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jpeg"/><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17.png"/><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em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94.gif"/><Relationship Id="rId5" Type="http://schemas.openxmlformats.org/officeDocument/2006/relationships/image" Target="../media/image93.gif"/><Relationship Id="rId4" Type="http://schemas.openxmlformats.org/officeDocument/2006/relationships/image" Target="../media/image92.gif"/></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customXml" Target="../ink/ink5.xml"/><Relationship Id="rId10" Type="http://schemas.openxmlformats.org/officeDocument/2006/relationships/image" Target="../media/image104.png"/><Relationship Id="rId4" Type="http://schemas.openxmlformats.org/officeDocument/2006/relationships/image" Target="../media/image1010.png"/><Relationship Id="rId9" Type="http://schemas.openxmlformats.org/officeDocument/2006/relationships/customXml" Target="../ink/ink7.xml"/></Relationships>
</file>

<file path=ppt/slides/_rels/slide91.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customXml" Target="../ink/ink12.xml"/><Relationship Id="rId18" Type="http://schemas.openxmlformats.org/officeDocument/2006/relationships/image" Target="../media/image114.png"/><Relationship Id="rId26" Type="http://schemas.openxmlformats.org/officeDocument/2006/relationships/image" Target="../media/image118.png"/><Relationship Id="rId3" Type="http://schemas.openxmlformats.org/officeDocument/2006/relationships/image" Target="../media/image106.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111.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image" Target="../media/image105.png"/><Relationship Id="rId16" Type="http://schemas.openxmlformats.org/officeDocument/2006/relationships/image" Target="../media/image113.png"/><Relationship Id="rId20" Type="http://schemas.openxmlformats.org/officeDocument/2006/relationships/image" Target="../media/image115.png"/><Relationship Id="rId29" Type="http://schemas.openxmlformats.org/officeDocument/2006/relationships/customXml" Target="../ink/ink20.xml"/><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customXml" Target="../ink/ink11.xml"/><Relationship Id="rId24" Type="http://schemas.openxmlformats.org/officeDocument/2006/relationships/image" Target="../media/image117.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28" Type="http://schemas.openxmlformats.org/officeDocument/2006/relationships/image" Target="../media/image119.png"/><Relationship Id="rId10" Type="http://schemas.openxmlformats.org/officeDocument/2006/relationships/image" Target="../media/image110.png"/><Relationship Id="rId19" Type="http://schemas.openxmlformats.org/officeDocument/2006/relationships/customXml" Target="../ink/ink15.xml"/><Relationship Id="rId4" Type="http://schemas.openxmlformats.org/officeDocument/2006/relationships/image" Target="../media/image107.png"/><Relationship Id="rId9" Type="http://schemas.openxmlformats.org/officeDocument/2006/relationships/customXml" Target="../ink/ink10.xml"/><Relationship Id="rId14" Type="http://schemas.openxmlformats.org/officeDocument/2006/relationships/image" Target="../media/image112.png"/><Relationship Id="rId22" Type="http://schemas.openxmlformats.org/officeDocument/2006/relationships/image" Target="../media/image116.png"/><Relationship Id="rId27" Type="http://schemas.openxmlformats.org/officeDocument/2006/relationships/customXml" Target="../ink/ink19.xml"/><Relationship Id="rId30"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customXml" Target="../ink/ink21.xml"/><Relationship Id="rId1" Type="http://schemas.openxmlformats.org/officeDocument/2006/relationships/slideLayout" Target="../slideLayouts/slideLayout12.xml"/><Relationship Id="rId5" Type="http://schemas.openxmlformats.org/officeDocument/2006/relationships/image" Target="../media/image122.png"/><Relationship Id="rId4" Type="http://schemas.openxmlformats.org/officeDocument/2006/relationships/customXml" Target="../ink/ink2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1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xml"/><Relationship Id="rId5" Type="http://schemas.openxmlformats.org/officeDocument/2006/relationships/image" Target="../media/image137.png"/><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9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1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09852" y="3824696"/>
            <a:ext cx="8341567" cy="1348196"/>
          </a:xfrm>
        </p:spPr>
        <p:txBody>
          <a:bodyPr/>
          <a:lstStyle/>
          <a:p>
            <a:pPr>
              <a:defRPr/>
            </a:pPr>
            <a:br>
              <a:rPr lang="en-US" sz="3200" dirty="0">
                <a:latin typeface="Arial" charset="0"/>
                <a:cs typeface="Arial" charset="0"/>
              </a:rPr>
            </a:br>
            <a:r>
              <a:rPr lang="en-US" sz="3200" dirty="0">
                <a:latin typeface="Arial" charset="0"/>
                <a:cs typeface="Arial" charset="0"/>
              </a:rPr>
              <a:t> </a:t>
            </a:r>
            <a:r>
              <a:rPr lang="en-US" sz="2400" dirty="0">
                <a:latin typeface="Arial" charset="0"/>
                <a:cs typeface="Arial" charset="0"/>
              </a:rPr>
              <a:t>Database design  and Applications</a:t>
            </a:r>
            <a:br>
              <a:rPr lang="en-US" sz="2400" dirty="0">
                <a:latin typeface="Arial" charset="0"/>
                <a:cs typeface="Arial" charset="0"/>
              </a:rPr>
            </a:br>
            <a:r>
              <a:rPr lang="en-US" sz="2000" dirty="0">
                <a:latin typeface="Arial" charset="0"/>
                <a:cs typeface="Arial" charset="0"/>
              </a:rPr>
              <a:t> </a:t>
            </a:r>
            <a:r>
              <a:rPr lang="en-US" sz="2400" i="0" dirty="0">
                <a:solidFill>
                  <a:schemeClr val="bg1">
                    <a:lumMod val="95000"/>
                  </a:schemeClr>
                </a:solidFill>
                <a:effectLst/>
                <a:latin typeface="Helvetica Neue"/>
              </a:rPr>
              <a:t>CSIZG518/SEZG518/SSZG518)(S1-21)</a:t>
            </a:r>
            <a:br>
              <a:rPr lang="en-US" sz="2400" b="1" i="0" dirty="0">
                <a:solidFill>
                  <a:srgbClr val="333333"/>
                </a:solidFill>
                <a:effectLst/>
                <a:latin typeface="Helvetica Neue"/>
              </a:rPr>
            </a:br>
            <a:br>
              <a:rPr lang="en-US" sz="3200" dirty="0">
                <a:latin typeface="Arial" charset="0"/>
                <a:cs typeface="Arial" charset="0"/>
              </a:rPr>
            </a:br>
            <a:r>
              <a:rPr lang="en-US" sz="3200" dirty="0">
                <a:latin typeface="Arial" charset="0"/>
                <a:cs typeface="Arial" charset="0"/>
              </a:rPr>
              <a:t>                      </a:t>
            </a:r>
            <a:endParaRPr lang="en-US" sz="2400" b="1" dirty="0"/>
          </a:p>
        </p:txBody>
      </p:sp>
      <p:sp>
        <p:nvSpPr>
          <p:cNvPr id="3" name="Content Placeholder 1"/>
          <p:cNvSpPr>
            <a:spLocks noGrp="1"/>
          </p:cNvSpPr>
          <p:nvPr>
            <p:ph sz="quarter" idx="4294967295"/>
          </p:nvPr>
        </p:nvSpPr>
        <p:spPr>
          <a:xfrm>
            <a:off x="3811995" y="5172892"/>
            <a:ext cx="3575050" cy="571500"/>
          </a:xfrm>
          <a:prstGeom prst="rect">
            <a:avLst/>
          </a:prstGeom>
        </p:spPr>
        <p:txBody>
          <a:bodyPr/>
          <a:lstStyle/>
          <a:p>
            <a:pPr eaLnBrk="1" hangingPunct="1">
              <a:spcBef>
                <a:spcPct val="0"/>
              </a:spcBef>
              <a:buFont typeface="Arial" charset="0"/>
              <a:buNone/>
              <a:defRPr/>
            </a:pPr>
            <a:r>
              <a:rPr lang="en-US" sz="2000" b="1" dirty="0">
                <a:solidFill>
                  <a:schemeClr val="bg1"/>
                </a:solidFill>
                <a:latin typeface="Arial" charset="0"/>
                <a:cs typeface="Arial" charset="0"/>
              </a:rPr>
              <a:t> </a:t>
            </a:r>
            <a:r>
              <a:rPr lang="en-US" sz="3200" b="1" dirty="0">
                <a:solidFill>
                  <a:schemeClr val="bg1"/>
                </a:solidFill>
                <a:latin typeface="Arial" charset="0"/>
                <a:cs typeface="Arial" charset="0"/>
              </a:rPr>
              <a:t>Uma </a:t>
            </a:r>
            <a:r>
              <a:rPr lang="en-US" sz="3200" b="1" dirty="0" err="1">
                <a:solidFill>
                  <a:schemeClr val="bg1"/>
                </a:solidFill>
                <a:latin typeface="Arial" charset="0"/>
                <a:cs typeface="Arial" charset="0"/>
              </a:rPr>
              <a:t>Maheswari</a:t>
            </a:r>
            <a:endParaRPr lang="en-US" sz="3200" b="1" dirty="0">
              <a:solidFill>
                <a:schemeClr val="bg1"/>
              </a:solidFill>
              <a:latin typeface="Arial" charset="0"/>
              <a:cs typeface="Arial" charset="0"/>
            </a:endParaRPr>
          </a:p>
          <a:p>
            <a:pPr eaLnBrk="1" hangingPunct="1">
              <a:spcBef>
                <a:spcPct val="0"/>
              </a:spcBef>
              <a:buFont typeface="Arial" charset="0"/>
              <a:buNone/>
              <a:defRPr/>
            </a:pPr>
            <a:endParaRPr lang="en-US" sz="3200" dirty="0">
              <a:latin typeface="Arial" charset="0"/>
              <a:cs typeface="Arial" charset="0"/>
            </a:endParaRPr>
          </a:p>
        </p:txBody>
      </p:sp>
    </p:spTree>
    <p:extLst>
      <p:ext uri="{BB962C8B-B14F-4D97-AF65-F5344CB8AC3E}">
        <p14:creationId xmlns:p14="http://schemas.microsoft.com/office/powerpoint/2010/main" val="2705307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a:t>
            </a:r>
            <a:endParaRPr lang="en-IN" dirty="0">
              <a:solidFill>
                <a:srgbClr val="7030A0"/>
              </a:solidFill>
            </a:endParaRPr>
          </a:p>
        </p:txBody>
      </p:sp>
      <p:sp>
        <p:nvSpPr>
          <p:cNvPr id="4" name="Rectangle 3"/>
          <p:cNvSpPr>
            <a:spLocks noGrp="1" noChangeArrowheads="1"/>
          </p:cNvSpPr>
          <p:nvPr/>
        </p:nvSpPr>
        <p:spPr bwMode="auto">
          <a:xfrm>
            <a:off x="894291" y="1583267"/>
            <a:ext cx="8439150" cy="5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SELECT Operation </a:t>
            </a:r>
          </a:p>
          <a:p>
            <a:pPr>
              <a:lnSpc>
                <a:spcPct val="80000"/>
              </a:lnSpc>
              <a:buFont typeface="Wingdings" panose="05000000000000000000" pitchFamily="2" charset="2"/>
              <a:buNone/>
            </a:pPr>
            <a:r>
              <a:rPr lang="en-US" altLang="en-US" sz="1000" dirty="0">
                <a:solidFill>
                  <a:srgbClr val="C00000"/>
                </a:solidFill>
              </a:rPr>
              <a:t>	</a:t>
            </a:r>
          </a:p>
          <a:p>
            <a:pPr>
              <a:lnSpc>
                <a:spcPct val="8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SELECT operation is used to select a </a:t>
            </a:r>
            <a:r>
              <a:rPr lang="en-US" altLang="en-US" sz="2000" i="1" dirty="0">
                <a:solidFill>
                  <a:srgbClr val="C00000"/>
                </a:solidFill>
                <a:latin typeface="Times New Roman" panose="02020603050405020304" pitchFamily="18" charset="0"/>
              </a:rPr>
              <a:t>subset </a:t>
            </a:r>
            <a:r>
              <a:rPr lang="en-US" altLang="en-US" sz="2000" dirty="0">
                <a:solidFill>
                  <a:srgbClr val="C00000"/>
                </a:solidFill>
                <a:latin typeface="Times New Roman" panose="02020603050405020304" pitchFamily="18" charset="0"/>
              </a:rPr>
              <a:t>of the tuples from a relation that satisfy a </a:t>
            </a:r>
            <a:r>
              <a:rPr lang="en-US" altLang="en-US" sz="2000" b="1" dirty="0">
                <a:solidFill>
                  <a:srgbClr val="C00000"/>
                </a:solidFill>
                <a:latin typeface="Times New Roman" panose="02020603050405020304" pitchFamily="18" charset="0"/>
              </a:rPr>
              <a:t>selection condition</a:t>
            </a:r>
            <a:r>
              <a:rPr lang="en-US" altLang="en-US" sz="2000" dirty="0">
                <a:solidFill>
                  <a:srgbClr val="C00000"/>
                </a:solidFill>
                <a:latin typeface="Times New Roman" panose="02020603050405020304" pitchFamily="18" charset="0"/>
              </a:rPr>
              <a:t>. It is a filter that keeps only those tuples that satisfy a qualifying condition – those satisfying the condition are selected while others are discarded. </a:t>
            </a:r>
          </a:p>
          <a:p>
            <a:pPr>
              <a:lnSpc>
                <a:spcPct val="80000"/>
              </a:lnSpc>
              <a:buFont typeface="Wingdings" panose="05000000000000000000" pitchFamily="2" charset="2"/>
              <a:buNone/>
            </a:pPr>
            <a:r>
              <a:rPr lang="en-US" altLang="en-US" sz="10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18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To select the EMPLOYEE tuples whose department number is four or those whose salary is greater than $30,000 the following notation is used: </a:t>
            </a:r>
          </a:p>
          <a:p>
            <a:pPr>
              <a:lnSpc>
                <a:spcPct val="80000"/>
              </a:lnSpc>
              <a:buFont typeface="Wingdings" panose="05000000000000000000" pitchFamily="2" charset="2"/>
              <a:buNone/>
            </a:pPr>
            <a:r>
              <a:rPr lang="en-US" altLang="en-US" sz="1600" b="1" dirty="0">
                <a:solidFill>
                  <a:srgbClr val="C00000"/>
                </a:solidFill>
                <a:latin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1400" b="1" dirty="0">
                <a:solidFill>
                  <a:srgbClr val="C00000"/>
                </a:solidFill>
                <a:latin typeface="Times New Roman" panose="02020603050405020304" pitchFamily="18" charset="0"/>
              </a:rPr>
              <a:t>DNO = 4</a:t>
            </a:r>
            <a:r>
              <a:rPr lang="en-US" altLang="en-US" sz="1600" b="1"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(EMPLOYEE)</a:t>
            </a:r>
          </a:p>
          <a:p>
            <a:pPr>
              <a:lnSpc>
                <a:spcPct val="80000"/>
              </a:lnSpc>
              <a:buFont typeface="Wingdings" panose="05000000000000000000" pitchFamily="2" charset="2"/>
              <a:buNone/>
            </a:pPr>
            <a:r>
              <a:rPr lang="en-US" altLang="en-US" sz="1600" b="1" dirty="0">
                <a:solidFill>
                  <a:srgbClr val="C00000"/>
                </a:solidFill>
                <a:latin typeface="Times New Roman" panose="02020603050405020304" pitchFamily="18" charset="0"/>
              </a:rPr>
              <a:t>			</a:t>
            </a:r>
            <a:r>
              <a:rPr lang="en-US" altLang="en-US" sz="2800" b="1" dirty="0">
                <a:solidFill>
                  <a:srgbClr val="C00000"/>
                </a:solidFill>
                <a:latin typeface="Symbol" panose="05050102010706020507" pitchFamily="18" charset="2"/>
              </a:rPr>
              <a:t></a:t>
            </a:r>
            <a:r>
              <a:rPr lang="en-US" altLang="en-US" sz="1400" b="1" dirty="0">
                <a:solidFill>
                  <a:srgbClr val="C00000"/>
                </a:solidFill>
                <a:latin typeface="Times New Roman" panose="02020603050405020304" pitchFamily="18" charset="0"/>
              </a:rPr>
              <a:t>SALARY &gt; 30,000</a:t>
            </a:r>
            <a:r>
              <a:rPr lang="en-US" altLang="en-US" sz="1600" b="1"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(EMPLOYEE)</a:t>
            </a:r>
          </a:p>
          <a:p>
            <a:pPr>
              <a:lnSpc>
                <a:spcPct val="80000"/>
              </a:lnSpc>
              <a:buFont typeface="Wingdings" panose="05000000000000000000" pitchFamily="2" charset="2"/>
              <a:buNone/>
            </a:pPr>
            <a:endParaRPr lang="en-US" altLang="en-US" sz="10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600" b="1" dirty="0">
                <a:solidFill>
                  <a:srgbClr val="C00000"/>
                </a:solidFill>
              </a:rPr>
              <a:t>	</a:t>
            </a:r>
            <a:r>
              <a:rPr lang="en-US" altLang="en-US" sz="2000" dirty="0">
                <a:solidFill>
                  <a:srgbClr val="C00000"/>
                </a:solidFill>
                <a:latin typeface="Times New Roman" panose="02020603050405020304" pitchFamily="18" charset="0"/>
              </a:rPr>
              <a:t>In general, the select operation is denoted by </a:t>
            </a:r>
            <a:r>
              <a:rPr lang="en-US" altLang="en-US" sz="2400" b="1" baseline="-16000" dirty="0">
                <a:solidFill>
                  <a:srgbClr val="C00000"/>
                </a:solidFill>
                <a:latin typeface="Symbol" panose="05050102010706020507" pitchFamily="18" charset="2"/>
              </a:rPr>
              <a:t></a:t>
            </a:r>
            <a:r>
              <a:rPr lang="en-US" altLang="en-US" sz="2400" baseline="-16000" dirty="0">
                <a:solidFill>
                  <a:srgbClr val="C00000"/>
                </a:solidFill>
                <a:latin typeface="Symbol" panose="05050102010706020507" pitchFamily="18" charset="2"/>
              </a:rPr>
              <a:t> </a:t>
            </a:r>
            <a:r>
              <a:rPr lang="en-US" altLang="en-US" sz="2000" baseline="-16000" dirty="0">
                <a:solidFill>
                  <a:srgbClr val="C00000"/>
                </a:solidFill>
                <a:latin typeface="Times New Roman" panose="02020603050405020304" pitchFamily="18" charset="0"/>
              </a:rPr>
              <a:t>&lt;selection condition&gt;</a:t>
            </a:r>
            <a:r>
              <a:rPr lang="en-US" altLang="en-US" sz="2000" dirty="0">
                <a:solidFill>
                  <a:srgbClr val="C00000"/>
                </a:solidFill>
                <a:latin typeface="Times New Roman" panose="02020603050405020304" pitchFamily="18" charset="0"/>
              </a:rPr>
              <a:t>(R) where the </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symbol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(sigma) is used to denote the select operator, and the selection condition is a Boolean expression specified on the attributes of relation R</a:t>
            </a:r>
          </a:p>
          <a:p>
            <a:pPr>
              <a:lnSpc>
                <a:spcPct val="80000"/>
              </a:lnSpc>
              <a:buFont typeface="Wingdings" panose="05000000000000000000" pitchFamily="2" charset="2"/>
              <a:buNone/>
            </a:pPr>
            <a:endParaRPr lang="en-US" altLang="en-US" sz="2000" dirty="0">
              <a:latin typeface="Times New Roman" panose="02020603050405020304" pitchFamily="18" charset="0"/>
            </a:endParaRPr>
          </a:p>
          <a:p>
            <a:pPr>
              <a:lnSpc>
                <a:spcPct val="80000"/>
              </a:lnSpc>
              <a:buFont typeface="Wingdings" panose="05000000000000000000" pitchFamily="2" charset="2"/>
              <a:buNone/>
            </a:pPr>
            <a:endParaRPr lang="en-US" altLang="en-US" sz="1800" dirty="0">
              <a:solidFill>
                <a:srgbClr val="FF0066"/>
              </a:solidFill>
              <a:latin typeface="Times New Roman" panose="02020603050405020304" pitchFamily="18" charset="0"/>
            </a:endParaRPr>
          </a:p>
        </p:txBody>
      </p:sp>
    </p:spTree>
    <p:extLst>
      <p:ext uri="{BB962C8B-B14F-4D97-AF65-F5344CB8AC3E}">
        <p14:creationId xmlns:p14="http://schemas.microsoft.com/office/powerpoint/2010/main" val="32784150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79AF4E0-DDFB-4FF2-9362-0AC0C7898497}"/>
              </a:ext>
            </a:extLst>
          </p:cNvPr>
          <p:cNvSpPr>
            <a:spLocks noGrp="1"/>
          </p:cNvSpPr>
          <p:nvPr>
            <p:ph sz="quarter" idx="10"/>
          </p:nvPr>
        </p:nvSpPr>
        <p:spPr>
          <a:xfrm>
            <a:off x="406400" y="152400"/>
            <a:ext cx="8432800" cy="1143000"/>
          </a:xfrm>
        </p:spPr>
        <p:txBody>
          <a:bodyPr/>
          <a:lstStyle/>
          <a:p>
            <a:r>
              <a:rPr lang="en-IN" dirty="0">
                <a:solidFill>
                  <a:srgbClr val="7030A0"/>
                </a:solidFill>
              </a:rPr>
              <a:t>Tutorial Session </a:t>
            </a:r>
            <a:endParaRPr lang="en-US" dirty="0">
              <a:solidFill>
                <a:srgbClr val="7030A0"/>
              </a:solidFill>
            </a:endParaRPr>
          </a:p>
          <a:p>
            <a:endParaRPr lang="en-US" dirty="0"/>
          </a:p>
        </p:txBody>
      </p:sp>
      <p:pic>
        <p:nvPicPr>
          <p:cNvPr id="3" name="Picture 2">
            <a:extLst>
              <a:ext uri="{FF2B5EF4-FFF2-40B4-BE49-F238E27FC236}">
                <a16:creationId xmlns:a16="http://schemas.microsoft.com/office/drawing/2014/main" id="{2E773BFC-5943-4C6D-9BE5-C74F3C434B3B}"/>
              </a:ext>
            </a:extLst>
          </p:cNvPr>
          <p:cNvPicPr>
            <a:picLocks noChangeAspect="1"/>
          </p:cNvPicPr>
          <p:nvPr/>
        </p:nvPicPr>
        <p:blipFill>
          <a:blip r:embed="rId2"/>
          <a:stretch>
            <a:fillRect/>
          </a:stretch>
        </p:blipFill>
        <p:spPr>
          <a:xfrm>
            <a:off x="406400" y="1594077"/>
            <a:ext cx="8982075" cy="1209675"/>
          </a:xfrm>
          <a:prstGeom prst="rect">
            <a:avLst/>
          </a:prstGeom>
        </p:spPr>
      </p:pic>
      <p:pic>
        <p:nvPicPr>
          <p:cNvPr id="7" name="Picture 6">
            <a:extLst>
              <a:ext uri="{FF2B5EF4-FFF2-40B4-BE49-F238E27FC236}">
                <a16:creationId xmlns:a16="http://schemas.microsoft.com/office/drawing/2014/main" id="{AB93D6FC-C5B1-4062-B7F4-43906E7AA53F}"/>
              </a:ext>
            </a:extLst>
          </p:cNvPr>
          <p:cNvPicPr>
            <a:picLocks noChangeAspect="1"/>
          </p:cNvPicPr>
          <p:nvPr/>
        </p:nvPicPr>
        <p:blipFill>
          <a:blip r:embed="rId3"/>
          <a:stretch>
            <a:fillRect/>
          </a:stretch>
        </p:blipFill>
        <p:spPr>
          <a:xfrm>
            <a:off x="406400" y="3007859"/>
            <a:ext cx="8715375" cy="1343025"/>
          </a:xfrm>
          <a:prstGeom prst="rect">
            <a:avLst/>
          </a:prstGeom>
        </p:spPr>
      </p:pic>
      <p:pic>
        <p:nvPicPr>
          <p:cNvPr id="11" name="Picture 10">
            <a:extLst>
              <a:ext uri="{FF2B5EF4-FFF2-40B4-BE49-F238E27FC236}">
                <a16:creationId xmlns:a16="http://schemas.microsoft.com/office/drawing/2014/main" id="{788F205A-09CA-4827-8CF9-8516538ADABF}"/>
              </a:ext>
            </a:extLst>
          </p:cNvPr>
          <p:cNvPicPr>
            <a:picLocks noChangeAspect="1"/>
          </p:cNvPicPr>
          <p:nvPr/>
        </p:nvPicPr>
        <p:blipFill>
          <a:blip r:embed="rId4"/>
          <a:stretch>
            <a:fillRect/>
          </a:stretch>
        </p:blipFill>
        <p:spPr>
          <a:xfrm>
            <a:off x="406400" y="4630510"/>
            <a:ext cx="8867775" cy="1266825"/>
          </a:xfrm>
          <a:prstGeom prst="rect">
            <a:avLst/>
          </a:prstGeom>
        </p:spPr>
      </p:pic>
    </p:spTree>
    <p:extLst>
      <p:ext uri="{BB962C8B-B14F-4D97-AF65-F5344CB8AC3E}">
        <p14:creationId xmlns:p14="http://schemas.microsoft.com/office/powerpoint/2010/main" val="39519153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270000" y="2692400"/>
            <a:ext cx="8432800" cy="1143000"/>
          </a:xfrm>
        </p:spPr>
        <p:txBody>
          <a:bodyPr/>
          <a:lstStyle/>
          <a:p>
            <a:pPr algn="ctr"/>
            <a:r>
              <a:rPr lang="en-IN" dirty="0"/>
              <a:t>  </a:t>
            </a:r>
            <a:r>
              <a:rPr lang="en-IN" dirty="0">
                <a:solidFill>
                  <a:srgbClr val="00B050"/>
                </a:solidFill>
              </a:rPr>
              <a:t>THANK YOU</a:t>
            </a:r>
          </a:p>
        </p:txBody>
      </p:sp>
    </p:spTree>
    <p:extLst>
      <p:ext uri="{BB962C8B-B14F-4D97-AF65-F5344CB8AC3E}">
        <p14:creationId xmlns:p14="http://schemas.microsoft.com/office/powerpoint/2010/main" val="3314173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a:t>
            </a:r>
            <a:endParaRPr lang="en-IN" dirty="0">
              <a:solidFill>
                <a:srgbClr val="7030A0"/>
              </a:solidFill>
            </a:endParaRPr>
          </a:p>
        </p:txBody>
      </p:sp>
      <p:sp>
        <p:nvSpPr>
          <p:cNvPr id="6" name="Rectangle 5"/>
          <p:cNvSpPr>
            <a:spLocks noGrp="1" noChangeArrowheads="1"/>
          </p:cNvSpPr>
          <p:nvPr/>
        </p:nvSpPr>
        <p:spPr bwMode="auto">
          <a:xfrm>
            <a:off x="826557" y="1456267"/>
            <a:ext cx="9519709" cy="512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en-US" sz="2400" b="1" dirty="0">
                <a:solidFill>
                  <a:srgbClr val="C00000"/>
                </a:solidFill>
                <a:latin typeface="Times New Roman" panose="02020603050405020304" pitchFamily="18" charset="0"/>
              </a:rPr>
              <a:t>SELECT Operation Properties</a:t>
            </a:r>
          </a:p>
          <a:p>
            <a:pPr>
              <a:lnSpc>
                <a:spcPct val="80000"/>
              </a:lnSpc>
              <a:buFont typeface="Wingdings" panose="05000000000000000000" pitchFamily="2" charset="2"/>
              <a:buNone/>
            </a:pPr>
            <a:r>
              <a:rPr lang="en-US" altLang="en-US" sz="1000" dirty="0">
                <a:solidFill>
                  <a:srgbClr val="C00000"/>
                </a:solidFill>
              </a:rPr>
              <a:t>	</a:t>
            </a:r>
          </a:p>
          <a:p>
            <a:pPr>
              <a:lnSpc>
                <a:spcPct val="8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lvl="1">
              <a:lnSpc>
                <a:spcPct val="80000"/>
              </a:lnSpc>
            </a:pPr>
            <a:r>
              <a:rPr lang="en-US" altLang="en-US" sz="1800" dirty="0">
                <a:solidFill>
                  <a:srgbClr val="C00000"/>
                </a:solidFill>
              </a:rPr>
              <a:t>	</a:t>
            </a:r>
            <a:r>
              <a:rPr lang="en-US" altLang="en-US" sz="2000" dirty="0">
                <a:solidFill>
                  <a:srgbClr val="C00000"/>
                </a:solidFill>
              </a:rPr>
              <a:t>The SELECT operation </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&lt;selection condition&gt;</a:t>
            </a:r>
            <a:r>
              <a:rPr lang="en-US" altLang="en-US" sz="2000" dirty="0">
                <a:solidFill>
                  <a:srgbClr val="C00000"/>
                </a:solidFill>
              </a:rPr>
              <a:t>(R) produces a relation S that has the same schema as R</a:t>
            </a:r>
          </a:p>
          <a:p>
            <a:pPr lvl="1">
              <a:lnSpc>
                <a:spcPct val="80000"/>
              </a:lnSpc>
              <a:buFontTx/>
              <a:buNone/>
            </a:pPr>
            <a:endParaRPr lang="en-US" altLang="en-US" sz="2000" dirty="0">
              <a:solidFill>
                <a:srgbClr val="C00000"/>
              </a:solidFill>
            </a:endParaRPr>
          </a:p>
          <a:p>
            <a:pPr lvl="1">
              <a:lnSpc>
                <a:spcPct val="80000"/>
              </a:lnSpc>
            </a:pPr>
            <a:r>
              <a:rPr lang="en-US" altLang="en-US" sz="2000" dirty="0">
                <a:solidFill>
                  <a:srgbClr val="C00000"/>
                </a:solidFill>
              </a:rPr>
              <a:t> The SELECT operation </a:t>
            </a:r>
            <a:r>
              <a:rPr lang="en-US" altLang="en-US" sz="2000" b="1" dirty="0">
                <a:solidFill>
                  <a:srgbClr val="C00000"/>
                </a:solidFill>
                <a:latin typeface="Symbol" panose="05050102010706020507" pitchFamily="18" charset="2"/>
              </a:rPr>
              <a:t> </a:t>
            </a:r>
            <a:r>
              <a:rPr lang="en-US" altLang="en-US" sz="2000" dirty="0">
                <a:solidFill>
                  <a:srgbClr val="C00000"/>
                </a:solidFill>
              </a:rPr>
              <a:t>is</a:t>
            </a:r>
            <a:r>
              <a:rPr lang="en-US" altLang="en-US" sz="2000" b="1" dirty="0">
                <a:solidFill>
                  <a:srgbClr val="C00000"/>
                </a:solidFill>
              </a:rPr>
              <a:t> commutative; </a:t>
            </a:r>
            <a:r>
              <a:rPr lang="en-US" altLang="en-US" sz="2000" dirty="0">
                <a:solidFill>
                  <a:srgbClr val="C00000"/>
                </a:solidFill>
              </a:rPr>
              <a:t>i.e.,</a:t>
            </a:r>
            <a:r>
              <a:rPr lang="en-US" altLang="en-US" sz="2000" b="1" dirty="0">
                <a:solidFill>
                  <a:srgbClr val="C00000"/>
                </a:solidFill>
              </a:rPr>
              <a:t> </a:t>
            </a:r>
          </a:p>
          <a:p>
            <a:pPr lvl="1">
              <a:lnSpc>
                <a:spcPct val="80000"/>
              </a:lnSpc>
              <a:buFont typeface="Symbol" panose="05050102010706020507" pitchFamily="18" charset="2"/>
              <a:buChar char=" "/>
            </a:pP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&lt;condition1&gt;</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condition2&gt; </a:t>
            </a:r>
            <a:r>
              <a:rPr lang="en-US" altLang="en-US" sz="2000" dirty="0">
                <a:solidFill>
                  <a:srgbClr val="C00000"/>
                </a:solidFill>
              </a:rPr>
              <a:t>(</a:t>
            </a:r>
            <a:r>
              <a:rPr lang="en-US" altLang="en-US" sz="2000" baseline="-16000" dirty="0">
                <a:solidFill>
                  <a:srgbClr val="C00000"/>
                </a:solidFill>
              </a:rPr>
              <a:t> </a:t>
            </a:r>
            <a:r>
              <a:rPr lang="en-US" altLang="en-US" sz="2000" dirty="0">
                <a:solidFill>
                  <a:srgbClr val="C00000"/>
                </a:solidFill>
              </a:rPr>
              <a:t>R)) = </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&lt;condition2&gt; </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condition1&gt; </a:t>
            </a:r>
            <a:r>
              <a:rPr lang="en-US" altLang="en-US" sz="2000" dirty="0">
                <a:solidFill>
                  <a:srgbClr val="C00000"/>
                </a:solidFill>
              </a:rPr>
              <a:t>( R))</a:t>
            </a:r>
          </a:p>
          <a:p>
            <a:pPr lvl="1">
              <a:lnSpc>
                <a:spcPct val="80000"/>
              </a:lnSpc>
              <a:buFont typeface="Symbol" panose="05050102010706020507" pitchFamily="18" charset="2"/>
              <a:buChar char=" "/>
            </a:pPr>
            <a:endParaRPr lang="en-US" altLang="en-US" sz="2000" dirty="0">
              <a:solidFill>
                <a:srgbClr val="C00000"/>
              </a:solidFill>
            </a:endParaRPr>
          </a:p>
          <a:p>
            <a:pPr lvl="1">
              <a:lnSpc>
                <a:spcPct val="80000"/>
              </a:lnSpc>
            </a:pPr>
            <a:r>
              <a:rPr lang="en-US" altLang="en-US" sz="2000" dirty="0">
                <a:solidFill>
                  <a:srgbClr val="C00000"/>
                </a:solidFill>
              </a:rPr>
              <a:t>A cascaded SELECT operation </a:t>
            </a:r>
            <a:r>
              <a:rPr lang="en-US" altLang="en-US" sz="2000" b="1" dirty="0">
                <a:solidFill>
                  <a:srgbClr val="C00000"/>
                </a:solidFill>
              </a:rPr>
              <a:t>may be applied in any order; </a:t>
            </a:r>
            <a:r>
              <a:rPr lang="en-US" altLang="en-US" sz="2000" dirty="0">
                <a:solidFill>
                  <a:srgbClr val="C00000"/>
                </a:solidFill>
              </a:rPr>
              <a:t>i.e.,</a:t>
            </a:r>
            <a:r>
              <a:rPr lang="en-US" altLang="en-US" sz="2000" b="1" dirty="0">
                <a:solidFill>
                  <a:srgbClr val="C00000"/>
                </a:solidFill>
              </a:rPr>
              <a:t> </a:t>
            </a:r>
          </a:p>
          <a:p>
            <a:pPr lvl="1">
              <a:lnSpc>
                <a:spcPct val="80000"/>
              </a:lnSpc>
              <a:buFont typeface="Symbol" panose="05050102010706020507" pitchFamily="18" charset="2"/>
              <a:buChar char=" "/>
            </a:pP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&lt;condition1&gt;</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condition2&gt; </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&lt;condition3&gt;</a:t>
            </a:r>
            <a:r>
              <a:rPr lang="en-US" altLang="en-US" sz="2000" dirty="0">
                <a:solidFill>
                  <a:srgbClr val="C00000"/>
                </a:solidFill>
              </a:rPr>
              <a:t> (</a:t>
            </a:r>
            <a:r>
              <a:rPr lang="en-US" altLang="en-US" sz="2000" baseline="-16000" dirty="0">
                <a:solidFill>
                  <a:srgbClr val="C00000"/>
                </a:solidFill>
              </a:rPr>
              <a:t> </a:t>
            </a:r>
            <a:r>
              <a:rPr lang="en-US" altLang="en-US" sz="2000" dirty="0">
                <a:solidFill>
                  <a:srgbClr val="C00000"/>
                </a:solidFill>
              </a:rPr>
              <a:t>R)) </a:t>
            </a:r>
          </a:p>
          <a:p>
            <a:pPr lvl="1">
              <a:lnSpc>
                <a:spcPct val="80000"/>
              </a:lnSpc>
              <a:buFont typeface="Symbol" panose="05050102010706020507" pitchFamily="18" charset="2"/>
              <a:buChar char=" "/>
            </a:pPr>
            <a:r>
              <a:rPr lang="en-US" altLang="en-US" sz="2000" dirty="0">
                <a:solidFill>
                  <a:srgbClr val="C00000"/>
                </a:solidFill>
              </a:rPr>
              <a:t>= </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&lt;condition2&gt; </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condition3&gt; </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condition1&gt; </a:t>
            </a:r>
            <a:r>
              <a:rPr lang="en-US" altLang="en-US" sz="2000" dirty="0">
                <a:solidFill>
                  <a:srgbClr val="C00000"/>
                </a:solidFill>
              </a:rPr>
              <a:t>( R)))</a:t>
            </a:r>
          </a:p>
          <a:p>
            <a:pPr lvl="1">
              <a:lnSpc>
                <a:spcPct val="80000"/>
              </a:lnSpc>
              <a:buFont typeface="Symbol" panose="05050102010706020507" pitchFamily="18" charset="2"/>
              <a:buChar char=" "/>
            </a:pPr>
            <a:endParaRPr lang="en-US" altLang="en-US" sz="2000" dirty="0">
              <a:solidFill>
                <a:srgbClr val="C00000"/>
              </a:solidFill>
            </a:endParaRPr>
          </a:p>
          <a:p>
            <a:pPr lvl="1">
              <a:lnSpc>
                <a:spcPct val="80000"/>
              </a:lnSpc>
            </a:pPr>
            <a:r>
              <a:rPr lang="en-US" altLang="en-US" sz="2000" dirty="0">
                <a:solidFill>
                  <a:srgbClr val="C00000"/>
                </a:solidFill>
              </a:rPr>
              <a:t>A cascaded SELECT operation may be replaced by a single selection with a conjunction of all the conditions</a:t>
            </a:r>
            <a:r>
              <a:rPr lang="en-US" altLang="en-US" sz="2000" b="1" dirty="0">
                <a:solidFill>
                  <a:srgbClr val="C00000"/>
                </a:solidFill>
              </a:rPr>
              <a:t>; </a:t>
            </a:r>
            <a:r>
              <a:rPr lang="en-US" altLang="en-US" sz="2000" dirty="0">
                <a:solidFill>
                  <a:srgbClr val="C00000"/>
                </a:solidFill>
              </a:rPr>
              <a:t>i.e.,</a:t>
            </a:r>
            <a:r>
              <a:rPr lang="en-US" altLang="en-US" sz="2000" b="1" dirty="0">
                <a:solidFill>
                  <a:srgbClr val="C00000"/>
                </a:solidFill>
              </a:rPr>
              <a:t> </a:t>
            </a:r>
          </a:p>
          <a:p>
            <a:pPr lvl="1">
              <a:lnSpc>
                <a:spcPct val="80000"/>
              </a:lnSpc>
              <a:buFont typeface="Symbol" panose="05050102010706020507" pitchFamily="18" charset="2"/>
              <a:buChar char=" "/>
            </a:pP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&lt;condition1&gt;</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 condition2&gt; </a:t>
            </a:r>
            <a:r>
              <a:rPr lang="en-US" altLang="en-US" sz="2000" dirty="0">
                <a:solidFill>
                  <a:srgbClr val="C00000"/>
                </a:solidFill>
              </a:rPr>
              <a:t>(</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&lt;condition3&gt;</a:t>
            </a:r>
            <a:r>
              <a:rPr lang="en-US" altLang="en-US" sz="2000" dirty="0">
                <a:solidFill>
                  <a:srgbClr val="C00000"/>
                </a:solidFill>
              </a:rPr>
              <a:t> (</a:t>
            </a:r>
            <a:r>
              <a:rPr lang="en-US" altLang="en-US" sz="2000" baseline="-16000" dirty="0">
                <a:solidFill>
                  <a:srgbClr val="C00000"/>
                </a:solidFill>
              </a:rPr>
              <a:t> </a:t>
            </a:r>
            <a:r>
              <a:rPr lang="en-US" altLang="en-US" sz="2000" dirty="0">
                <a:solidFill>
                  <a:srgbClr val="C00000"/>
                </a:solidFill>
              </a:rPr>
              <a:t>R)) </a:t>
            </a:r>
          </a:p>
          <a:p>
            <a:pPr lvl="1">
              <a:lnSpc>
                <a:spcPct val="80000"/>
              </a:lnSpc>
              <a:buFont typeface="Symbol" panose="05050102010706020507" pitchFamily="18" charset="2"/>
              <a:buChar char=" "/>
            </a:pPr>
            <a:r>
              <a:rPr lang="en-US" altLang="en-US" sz="2000" dirty="0">
                <a:solidFill>
                  <a:srgbClr val="C00000"/>
                </a:solidFill>
              </a:rPr>
              <a:t>= </a:t>
            </a:r>
            <a:r>
              <a:rPr lang="en-US" altLang="en-US" sz="2000" b="1" dirty="0">
                <a:solidFill>
                  <a:srgbClr val="C00000"/>
                </a:solidFill>
                <a:latin typeface="Symbol" panose="05050102010706020507" pitchFamily="18" charset="2"/>
              </a:rPr>
              <a:t></a:t>
            </a:r>
            <a:r>
              <a:rPr lang="en-US" altLang="en-US" sz="2000" baseline="-16000" dirty="0">
                <a:solidFill>
                  <a:srgbClr val="C00000"/>
                </a:solidFill>
                <a:latin typeface="Symbol" panose="05050102010706020507" pitchFamily="18" charset="2"/>
              </a:rPr>
              <a:t> </a:t>
            </a:r>
            <a:r>
              <a:rPr lang="en-US" altLang="en-US" sz="2000" baseline="-16000" dirty="0">
                <a:solidFill>
                  <a:srgbClr val="C00000"/>
                </a:solidFill>
              </a:rPr>
              <a:t>&lt;condition1&gt; AND &lt; condition2&gt;  AND &lt; condition3&gt; </a:t>
            </a:r>
            <a:r>
              <a:rPr lang="en-US" altLang="en-US" sz="2000" dirty="0">
                <a:solidFill>
                  <a:srgbClr val="C00000"/>
                </a:solidFill>
              </a:rPr>
              <a:t>( R)))</a:t>
            </a:r>
          </a:p>
          <a:p>
            <a:pPr lvl="1">
              <a:lnSpc>
                <a:spcPct val="80000"/>
              </a:lnSpc>
              <a:buFont typeface="Symbol" panose="05050102010706020507" pitchFamily="18" charset="2"/>
              <a:buChar char=" "/>
            </a:pPr>
            <a:endParaRPr lang="en-US" altLang="en-US" sz="2000" dirty="0"/>
          </a:p>
          <a:p>
            <a:pPr lvl="2">
              <a:lnSpc>
                <a:spcPct val="80000"/>
              </a:lnSpc>
              <a:buFont typeface="Symbol" panose="05050102010706020507" pitchFamily="18" charset="2"/>
              <a:buChar char=" "/>
            </a:pPr>
            <a:endParaRPr lang="en-US" altLang="en-US" sz="1800" dirty="0"/>
          </a:p>
        </p:txBody>
      </p:sp>
    </p:spTree>
    <p:extLst>
      <p:ext uri="{BB962C8B-B14F-4D97-AF65-F5344CB8AC3E}">
        <p14:creationId xmlns:p14="http://schemas.microsoft.com/office/powerpoint/2010/main" val="7663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18903" y="1489166"/>
            <a:ext cx="9117874" cy="4791891"/>
          </a:xfrm>
          <a:prstGeom prst="rect">
            <a:avLst/>
          </a:prstGeom>
        </p:spPr>
      </p:pic>
      <p:sp>
        <p:nvSpPr>
          <p:cNvPr id="3" name="Content Placeholder 2"/>
          <p:cNvSpPr>
            <a:spLocks noGrp="1"/>
          </p:cNvSpPr>
          <p:nvPr>
            <p:ph sz="quarter" idx="10"/>
          </p:nvPr>
        </p:nvSpPr>
        <p:spPr/>
        <p:txBody>
          <a:bodyPr/>
          <a:lstStyle/>
          <a:p>
            <a:r>
              <a:rPr lang="en-IN" dirty="0"/>
              <a:t>Selection</a:t>
            </a:r>
          </a:p>
        </p:txBody>
      </p:sp>
    </p:spTree>
    <p:extLst>
      <p:ext uri="{BB962C8B-B14F-4D97-AF65-F5344CB8AC3E}">
        <p14:creationId xmlns:p14="http://schemas.microsoft.com/office/powerpoint/2010/main" val="376701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latin typeface="Times New Roman" panose="02020603050405020304" pitchFamily="18" charset="0"/>
              </a:rPr>
              <a:t>SELECT Operation Properties</a:t>
            </a:r>
          </a:p>
          <a:p>
            <a:endParaRPr lang="en-IN" dirty="0"/>
          </a:p>
        </p:txBody>
      </p:sp>
      <p:pic>
        <p:nvPicPr>
          <p:cNvPr id="5" name="Picture 4"/>
          <p:cNvPicPr>
            <a:picLocks noChangeAspect="1"/>
          </p:cNvPicPr>
          <p:nvPr/>
        </p:nvPicPr>
        <p:blipFill>
          <a:blip r:embed="rId2"/>
          <a:stretch>
            <a:fillRect/>
          </a:stretch>
        </p:blipFill>
        <p:spPr>
          <a:xfrm>
            <a:off x="833709" y="1611221"/>
            <a:ext cx="3712165" cy="4314825"/>
          </a:xfrm>
          <a:prstGeom prst="rect">
            <a:avLst/>
          </a:prstGeom>
        </p:spPr>
      </p:pic>
      <p:pic>
        <p:nvPicPr>
          <p:cNvPr id="6" name="Picture 5"/>
          <p:cNvPicPr>
            <a:picLocks noChangeAspect="1"/>
          </p:cNvPicPr>
          <p:nvPr/>
        </p:nvPicPr>
        <p:blipFill>
          <a:blip r:embed="rId3"/>
          <a:stretch>
            <a:fillRect/>
          </a:stretch>
        </p:blipFill>
        <p:spPr>
          <a:xfrm>
            <a:off x="5143043" y="1611221"/>
            <a:ext cx="6817547" cy="3910313"/>
          </a:xfrm>
          <a:prstGeom prst="rect">
            <a:avLst/>
          </a:prstGeom>
        </p:spPr>
      </p:pic>
      <p:sp>
        <p:nvSpPr>
          <p:cNvPr id="2" name="TextBox 1">
            <a:extLst>
              <a:ext uri="{FF2B5EF4-FFF2-40B4-BE49-F238E27FC236}">
                <a16:creationId xmlns:a16="http://schemas.microsoft.com/office/drawing/2014/main" id="{F9978DE2-CB4C-4F71-AA76-1E1DF107418E}"/>
              </a:ext>
            </a:extLst>
          </p:cNvPr>
          <p:cNvSpPr txBox="1"/>
          <p:nvPr/>
        </p:nvSpPr>
        <p:spPr>
          <a:xfrm>
            <a:off x="4545874" y="4868883"/>
            <a:ext cx="2401191" cy="646331"/>
          </a:xfrm>
          <a:prstGeom prst="rect">
            <a:avLst/>
          </a:prstGeom>
          <a:noFill/>
        </p:spPr>
        <p:txBody>
          <a:bodyPr wrap="square" rtlCol="0">
            <a:spAutoFit/>
          </a:bodyPr>
          <a:lstStyle/>
          <a:p>
            <a:endParaRPr lang="en-IN" dirty="0"/>
          </a:p>
          <a:p>
            <a:r>
              <a:rPr lang="en-IN" dirty="0"/>
              <a:t>             </a:t>
            </a:r>
            <a:endParaRPr lang="en-US" dirty="0"/>
          </a:p>
        </p:txBody>
      </p:sp>
      <p:pic>
        <p:nvPicPr>
          <p:cNvPr id="9" name="Picture 8">
            <a:extLst>
              <a:ext uri="{FF2B5EF4-FFF2-40B4-BE49-F238E27FC236}">
                <a16:creationId xmlns:a16="http://schemas.microsoft.com/office/drawing/2014/main" id="{9AE7BD9B-2B47-4F0E-A25E-F6E6A97E8C14}"/>
              </a:ext>
            </a:extLst>
          </p:cNvPr>
          <p:cNvPicPr>
            <a:picLocks noChangeAspect="1"/>
          </p:cNvPicPr>
          <p:nvPr/>
        </p:nvPicPr>
        <p:blipFill>
          <a:blip r:embed="rId4"/>
          <a:stretch>
            <a:fillRect/>
          </a:stretch>
        </p:blipFill>
        <p:spPr>
          <a:xfrm>
            <a:off x="4679669" y="5411068"/>
            <a:ext cx="2133600" cy="619125"/>
          </a:xfrm>
          <a:prstGeom prst="rect">
            <a:avLst/>
          </a:prstGeom>
        </p:spPr>
      </p:pic>
    </p:spTree>
    <p:extLst>
      <p:ext uri="{BB962C8B-B14F-4D97-AF65-F5344CB8AC3E}">
        <p14:creationId xmlns:p14="http://schemas.microsoft.com/office/powerpoint/2010/main" val="3008088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pic>
        <p:nvPicPr>
          <p:cNvPr id="2" name="Picture 1"/>
          <p:cNvPicPr>
            <a:picLocks noChangeAspect="1"/>
          </p:cNvPicPr>
          <p:nvPr/>
        </p:nvPicPr>
        <p:blipFill>
          <a:blip r:embed="rId2"/>
          <a:stretch>
            <a:fillRect/>
          </a:stretch>
        </p:blipFill>
        <p:spPr>
          <a:xfrm>
            <a:off x="631686" y="4872135"/>
            <a:ext cx="7882912" cy="1394137"/>
          </a:xfrm>
          <a:prstGeom prst="rect">
            <a:avLst/>
          </a:prstGeom>
        </p:spPr>
      </p:pic>
      <p:pic>
        <p:nvPicPr>
          <p:cNvPr id="4" name="Picture 3"/>
          <p:cNvPicPr>
            <a:picLocks noChangeAspect="1"/>
          </p:cNvPicPr>
          <p:nvPr/>
        </p:nvPicPr>
        <p:blipFill>
          <a:blip r:embed="rId3"/>
          <a:stretch>
            <a:fillRect/>
          </a:stretch>
        </p:blipFill>
        <p:spPr>
          <a:xfrm>
            <a:off x="631686" y="4196142"/>
            <a:ext cx="6429375" cy="361950"/>
          </a:xfrm>
          <a:prstGeom prst="rect">
            <a:avLst/>
          </a:prstGeom>
        </p:spPr>
      </p:pic>
      <p:pic>
        <p:nvPicPr>
          <p:cNvPr id="7" name="Picture 6"/>
          <p:cNvPicPr>
            <a:picLocks noChangeAspect="1"/>
          </p:cNvPicPr>
          <p:nvPr/>
        </p:nvPicPr>
        <p:blipFill>
          <a:blip r:embed="rId4"/>
          <a:stretch>
            <a:fillRect/>
          </a:stretch>
        </p:blipFill>
        <p:spPr>
          <a:xfrm>
            <a:off x="432904" y="1465901"/>
            <a:ext cx="7753350" cy="2676525"/>
          </a:xfrm>
          <a:prstGeom prst="rect">
            <a:avLst/>
          </a:prstGeom>
        </p:spPr>
      </p:pic>
      <p:pic>
        <p:nvPicPr>
          <p:cNvPr id="8" name="Picture 7"/>
          <p:cNvPicPr>
            <a:picLocks noChangeAspect="1"/>
          </p:cNvPicPr>
          <p:nvPr/>
        </p:nvPicPr>
        <p:blipFill>
          <a:blip r:embed="rId5"/>
          <a:stretch>
            <a:fillRect/>
          </a:stretch>
        </p:blipFill>
        <p:spPr>
          <a:xfrm>
            <a:off x="631686" y="4605576"/>
            <a:ext cx="1457325" cy="219075"/>
          </a:xfrm>
          <a:prstGeom prst="rect">
            <a:avLst/>
          </a:prstGeom>
        </p:spPr>
      </p:pic>
    </p:spTree>
    <p:extLst>
      <p:ext uri="{BB962C8B-B14F-4D97-AF65-F5344CB8AC3E}">
        <p14:creationId xmlns:p14="http://schemas.microsoft.com/office/powerpoint/2010/main" val="3926367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sp>
        <p:nvSpPr>
          <p:cNvPr id="4" name="Rectangle 3"/>
          <p:cNvSpPr>
            <a:spLocks noGrp="1" noChangeArrowheads="1"/>
          </p:cNvSpPr>
          <p:nvPr/>
        </p:nvSpPr>
        <p:spPr bwMode="auto">
          <a:xfrm>
            <a:off x="809625" y="1651000"/>
            <a:ext cx="8439150" cy="5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PROJECT Operation</a:t>
            </a:r>
          </a:p>
          <a:p>
            <a:pPr>
              <a:lnSpc>
                <a:spcPct val="80000"/>
              </a:lnSpc>
              <a:buFont typeface="Wingdings" panose="05000000000000000000" pitchFamily="2" charset="2"/>
              <a:buNone/>
            </a:pPr>
            <a:endParaRPr lang="en-US" altLang="en-US" sz="8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600" dirty="0">
                <a:solidFill>
                  <a:srgbClr val="C00000"/>
                </a:solidFill>
                <a:latin typeface="Times New Roman" panose="02020603050405020304" pitchFamily="18" charset="0"/>
              </a:rPr>
              <a:t>	</a:t>
            </a:r>
            <a:r>
              <a:rPr lang="en-US" altLang="en-US" sz="2000" dirty="0">
                <a:solidFill>
                  <a:srgbClr val="C00000"/>
                </a:solidFill>
                <a:latin typeface="Times New Roman" panose="02020603050405020304" pitchFamily="18" charset="0"/>
              </a:rPr>
              <a:t>This operation selects certain </a:t>
            </a:r>
            <a:r>
              <a:rPr lang="en-US" altLang="en-US" sz="2000" i="1" dirty="0">
                <a:solidFill>
                  <a:srgbClr val="C00000"/>
                </a:solidFill>
                <a:latin typeface="Times New Roman" panose="02020603050405020304" pitchFamily="18" charset="0"/>
              </a:rPr>
              <a:t>columns</a:t>
            </a:r>
            <a:r>
              <a:rPr lang="en-US" altLang="en-US" sz="2000" dirty="0">
                <a:solidFill>
                  <a:srgbClr val="C00000"/>
                </a:solidFill>
                <a:latin typeface="Times New Roman" panose="02020603050405020304" pitchFamily="18" charset="0"/>
              </a:rPr>
              <a:t> from the table and discards the other columns. The PROJECT creates a vertical partitioning – one with the needed columns (attributes) containing results of the operation and other containing the discarded Columns.</a:t>
            </a:r>
          </a:p>
          <a:p>
            <a:pPr>
              <a:lnSpc>
                <a:spcPct val="80000"/>
              </a:lnSpc>
              <a:buFont typeface="Wingdings" panose="05000000000000000000" pitchFamily="2" charset="2"/>
              <a:buNone/>
            </a:pPr>
            <a:r>
              <a:rPr lang="en-US" altLang="en-US" sz="8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14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To list each employee’s first and last name and salary, the following is used:</a:t>
            </a:r>
          </a:p>
          <a:p>
            <a:pPr lvl="1">
              <a:lnSpc>
                <a:spcPct val="80000"/>
              </a:lnSpc>
              <a:buSzPct val="150000"/>
              <a:buFontTx/>
              <a:buNone/>
            </a:pPr>
            <a:r>
              <a:rPr lang="en-US" altLang="en-US" sz="700" dirty="0">
                <a:solidFill>
                  <a:srgbClr val="C00000"/>
                </a:solidFill>
              </a:rPr>
              <a:t>		</a:t>
            </a:r>
            <a:r>
              <a:rPr lang="en-US" altLang="en-US" sz="1600" dirty="0">
                <a:solidFill>
                  <a:srgbClr val="C00000"/>
                </a:solidFill>
              </a:rPr>
              <a:t>	</a:t>
            </a:r>
            <a:r>
              <a:rPr lang="en-US" altLang="en-US" sz="1600" dirty="0">
                <a:solidFill>
                  <a:srgbClr val="C00000"/>
                </a:solidFill>
                <a:latin typeface="Symbol" panose="05050102010706020507" pitchFamily="18" charset="2"/>
              </a:rPr>
              <a:t></a:t>
            </a:r>
            <a:r>
              <a:rPr lang="en-US" altLang="en-US" sz="3200" dirty="0">
                <a:solidFill>
                  <a:srgbClr val="C00000"/>
                </a:solidFill>
                <a:latin typeface="Symbol" panose="05050102010706020507" pitchFamily="18" charset="2"/>
              </a:rPr>
              <a:t></a:t>
            </a:r>
            <a:r>
              <a:rPr lang="en-US" altLang="en-US" sz="1800" b="1" baseline="-25000" dirty="0">
                <a:solidFill>
                  <a:srgbClr val="C00000"/>
                </a:solidFill>
              </a:rPr>
              <a:t>LNAME, FNAME,SALARY</a:t>
            </a:r>
            <a:r>
              <a:rPr lang="en-US" altLang="en-US" sz="2000" b="1" dirty="0">
                <a:solidFill>
                  <a:srgbClr val="C00000"/>
                </a:solidFill>
              </a:rPr>
              <a:t>(EMPLOYEE)</a:t>
            </a:r>
            <a:endParaRPr lang="en-US" altLang="en-US" sz="1600" b="1" dirty="0">
              <a:solidFill>
                <a:srgbClr val="C00000"/>
              </a:solidFill>
            </a:endParaRPr>
          </a:p>
          <a:p>
            <a:pPr>
              <a:lnSpc>
                <a:spcPct val="80000"/>
              </a:lnSpc>
              <a:buFont typeface="Wingdings" panose="05000000000000000000" pitchFamily="2" charset="2"/>
              <a:buNone/>
            </a:pPr>
            <a:r>
              <a:rPr lang="en-US" altLang="en-US" sz="2400" dirty="0">
                <a:solidFill>
                  <a:srgbClr val="C00000"/>
                </a:solidFill>
              </a:rPr>
              <a:t>	</a:t>
            </a:r>
            <a:r>
              <a:rPr lang="en-US" altLang="en-US" sz="2000" dirty="0">
                <a:solidFill>
                  <a:srgbClr val="C00000"/>
                </a:solidFill>
                <a:latin typeface="Times New Roman" panose="02020603050405020304" pitchFamily="18" charset="0"/>
              </a:rPr>
              <a:t>The general form of the project operation is </a:t>
            </a:r>
            <a:r>
              <a:rPr lang="en-US" altLang="en-US" sz="3600"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&lt;attribute list&gt;(R) where </a:t>
            </a:r>
            <a:r>
              <a:rPr lang="en-US" altLang="en-US" sz="3600"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(pi) is the symbol used to represent the project operation and &lt;attribute list&gt; is the desired list of attributes from the attributes of relation R. </a:t>
            </a:r>
          </a:p>
          <a:p>
            <a:pPr>
              <a:lnSpc>
                <a:spcPct val="8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000" dirty="0">
                <a:solidFill>
                  <a:srgbClr val="7030A0"/>
                </a:solidFill>
                <a:latin typeface="Times New Roman" panose="02020603050405020304" pitchFamily="18" charset="0"/>
              </a:rPr>
              <a:t>The project </a:t>
            </a:r>
            <a:r>
              <a:rPr lang="en-US" altLang="en-US" sz="2400" b="1" dirty="0">
                <a:solidFill>
                  <a:srgbClr val="7030A0"/>
                </a:solidFill>
                <a:latin typeface="Times New Roman" panose="02020603050405020304" pitchFamily="18" charset="0"/>
              </a:rPr>
              <a:t>operation </a:t>
            </a:r>
            <a:r>
              <a:rPr lang="en-US" altLang="en-US" sz="2400" b="1" i="1" dirty="0">
                <a:solidFill>
                  <a:srgbClr val="7030A0"/>
                </a:solidFill>
                <a:latin typeface="Times New Roman" panose="02020603050405020304" pitchFamily="18" charset="0"/>
              </a:rPr>
              <a:t>removes any duplicate tuples</a:t>
            </a:r>
            <a:r>
              <a:rPr lang="en-US" altLang="en-US" sz="2000" i="1" dirty="0">
                <a:solidFill>
                  <a:srgbClr val="7030A0"/>
                </a:solidFill>
                <a:latin typeface="Times New Roman" panose="02020603050405020304" pitchFamily="18" charset="0"/>
              </a:rPr>
              <a:t>,</a:t>
            </a:r>
            <a:r>
              <a:rPr lang="en-US" altLang="en-US" sz="2000" dirty="0">
                <a:solidFill>
                  <a:srgbClr val="7030A0"/>
                </a:solidFill>
                <a:latin typeface="Times New Roman" panose="02020603050405020304" pitchFamily="18" charset="0"/>
              </a:rPr>
              <a:t> so the result of the project operation is a set of tuples and hence a valid relation.</a:t>
            </a:r>
            <a:endParaRPr lang="en-US" altLang="en-US" sz="1400" dirty="0">
              <a:solidFill>
                <a:srgbClr val="7030A0"/>
              </a:solidFill>
              <a:latin typeface="Times New Roman" panose="02020603050405020304" pitchFamily="18" charset="0"/>
            </a:endParaRPr>
          </a:p>
          <a:p>
            <a:pPr>
              <a:lnSpc>
                <a:spcPct val="80000"/>
              </a:lnSpc>
              <a:buFont typeface="Wingdings" panose="05000000000000000000" pitchFamily="2" charset="2"/>
              <a:buNone/>
            </a:pPr>
            <a:endParaRPr lang="en-US" altLang="en-US" sz="1400" dirty="0">
              <a:solidFill>
                <a:srgbClr val="FF0066"/>
              </a:solidFill>
              <a:latin typeface="Times New Roman" panose="02020603050405020304" pitchFamily="18" charset="0"/>
            </a:endParaRPr>
          </a:p>
          <a:p>
            <a:pPr>
              <a:lnSpc>
                <a:spcPct val="80000"/>
              </a:lnSpc>
              <a:buFont typeface="Wingdings" panose="05000000000000000000" pitchFamily="2" charset="2"/>
              <a:buNone/>
            </a:pPr>
            <a:endParaRPr lang="en-US" altLang="en-US" sz="1400" dirty="0">
              <a:solidFill>
                <a:srgbClr val="FF0066"/>
              </a:solidFill>
              <a:latin typeface="Times New Roman" panose="02020603050405020304" pitchFamily="18" charset="0"/>
            </a:endParaRPr>
          </a:p>
        </p:txBody>
      </p:sp>
    </p:spTree>
    <p:extLst>
      <p:ext uri="{BB962C8B-B14F-4D97-AF65-F5344CB8AC3E}">
        <p14:creationId xmlns:p14="http://schemas.microsoft.com/office/powerpoint/2010/main" val="970723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sp>
        <p:nvSpPr>
          <p:cNvPr id="5" name="Rectangle 4"/>
          <p:cNvSpPr>
            <a:spLocks noGrp="1" noChangeArrowheads="1"/>
          </p:cNvSpPr>
          <p:nvPr/>
        </p:nvSpPr>
        <p:spPr bwMode="auto">
          <a:xfrm>
            <a:off x="877358" y="1778000"/>
            <a:ext cx="8439150" cy="5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en-US" sz="2400" b="1" dirty="0">
                <a:solidFill>
                  <a:srgbClr val="C00000"/>
                </a:solidFill>
                <a:latin typeface="Times New Roman" panose="02020603050405020304" pitchFamily="18" charset="0"/>
              </a:rPr>
              <a:t>PROJECT Operation Properties</a:t>
            </a:r>
          </a:p>
          <a:p>
            <a:pPr>
              <a:lnSpc>
                <a:spcPct val="80000"/>
              </a:lnSpc>
              <a:buFont typeface="Wingdings" panose="05000000000000000000" pitchFamily="2" charset="2"/>
              <a:buNone/>
            </a:pPr>
            <a:endParaRPr lang="en-US" altLang="en-US" sz="800" dirty="0">
              <a:solidFill>
                <a:srgbClr val="C00000"/>
              </a:solidFill>
              <a:latin typeface="Times New Roman" panose="02020603050405020304" pitchFamily="18" charset="0"/>
            </a:endParaRPr>
          </a:p>
          <a:p>
            <a:pPr lvl="1">
              <a:lnSpc>
                <a:spcPct val="80000"/>
              </a:lnSpc>
            </a:pPr>
            <a:r>
              <a:rPr lang="en-US" altLang="en-US" sz="1400" dirty="0">
                <a:solidFill>
                  <a:srgbClr val="C00000"/>
                </a:solidFill>
              </a:rPr>
              <a:t>	</a:t>
            </a:r>
            <a:r>
              <a:rPr lang="en-US" altLang="en-US" sz="2000" dirty="0">
                <a:solidFill>
                  <a:srgbClr val="C00000"/>
                </a:solidFill>
              </a:rPr>
              <a:t>The number of tuples in the result of projection </a:t>
            </a:r>
            <a:r>
              <a:rPr lang="en-US" altLang="en-US" sz="3600" dirty="0">
                <a:solidFill>
                  <a:srgbClr val="C00000"/>
                </a:solidFill>
                <a:latin typeface="Symbol" panose="05050102010706020507" pitchFamily="18" charset="2"/>
              </a:rPr>
              <a:t> </a:t>
            </a:r>
            <a:r>
              <a:rPr lang="en-US" altLang="en-US" sz="2000" b="1" baseline="-25000" dirty="0">
                <a:solidFill>
                  <a:srgbClr val="C00000"/>
                </a:solidFill>
              </a:rPr>
              <a:t>&lt;list&gt; </a:t>
            </a:r>
            <a:r>
              <a:rPr lang="en-US" altLang="en-US" sz="2400" dirty="0">
                <a:solidFill>
                  <a:srgbClr val="C00000"/>
                </a:solidFill>
                <a:latin typeface="Symbol" panose="05050102010706020507" pitchFamily="18" charset="2"/>
              </a:rPr>
              <a:t>(</a:t>
            </a:r>
            <a:r>
              <a:rPr lang="en-US" altLang="en-US" sz="2400" dirty="0">
                <a:solidFill>
                  <a:srgbClr val="C00000"/>
                </a:solidFill>
              </a:rPr>
              <a:t>R</a:t>
            </a:r>
            <a:r>
              <a:rPr lang="en-US" altLang="en-US" sz="2400" dirty="0">
                <a:solidFill>
                  <a:srgbClr val="C00000"/>
                </a:solidFill>
                <a:latin typeface="Symbol" panose="05050102010706020507" pitchFamily="18" charset="2"/>
              </a:rPr>
              <a:t>)</a:t>
            </a:r>
            <a:r>
              <a:rPr lang="en-US" altLang="en-US" sz="2000" dirty="0">
                <a:solidFill>
                  <a:srgbClr val="C00000"/>
                </a:solidFill>
              </a:rPr>
              <a:t>is always less or equal to the number of tuples in R. </a:t>
            </a:r>
          </a:p>
          <a:p>
            <a:pPr>
              <a:lnSpc>
                <a:spcPct val="80000"/>
              </a:lnSpc>
              <a:buFont typeface="Wingdings" panose="05000000000000000000" pitchFamily="2" charset="2"/>
              <a:buNone/>
            </a:pPr>
            <a:endParaRPr lang="en-US" altLang="en-US" sz="2400" dirty="0">
              <a:solidFill>
                <a:srgbClr val="C00000"/>
              </a:solidFill>
              <a:latin typeface="Times New Roman" panose="02020603050405020304" pitchFamily="18" charset="0"/>
            </a:endParaRPr>
          </a:p>
          <a:p>
            <a:pPr lvl="1">
              <a:lnSpc>
                <a:spcPct val="80000"/>
              </a:lnSpc>
            </a:pPr>
            <a:r>
              <a:rPr lang="en-US" altLang="en-US" sz="2000" dirty="0">
                <a:solidFill>
                  <a:srgbClr val="C00000"/>
                </a:solidFill>
              </a:rPr>
              <a:t>	If the list of attributes includes a key of R, then the number of tuples is equal to the number of tuples in R. </a:t>
            </a:r>
          </a:p>
          <a:p>
            <a:pPr>
              <a:lnSpc>
                <a:spcPct val="80000"/>
              </a:lnSpc>
              <a:buFont typeface="Wingdings" panose="05000000000000000000" pitchFamily="2" charset="2"/>
              <a:buNone/>
            </a:pPr>
            <a:endParaRPr lang="en-US" altLang="en-US" sz="2400" dirty="0">
              <a:solidFill>
                <a:srgbClr val="C00000"/>
              </a:solidFill>
              <a:latin typeface="Times New Roman" panose="02020603050405020304" pitchFamily="18" charset="0"/>
            </a:endParaRPr>
          </a:p>
          <a:p>
            <a:pPr lvl="1">
              <a:lnSpc>
                <a:spcPct val="80000"/>
              </a:lnSpc>
            </a:pPr>
            <a:r>
              <a:rPr lang="en-US" altLang="en-US" sz="800" dirty="0">
                <a:solidFill>
                  <a:srgbClr val="C00000"/>
                </a:solidFill>
              </a:rPr>
              <a:t>	 </a:t>
            </a:r>
            <a:r>
              <a:rPr lang="en-US" altLang="en-US" sz="3600" dirty="0">
                <a:solidFill>
                  <a:srgbClr val="C00000"/>
                </a:solidFill>
                <a:latin typeface="Symbol" panose="05050102010706020507" pitchFamily="18" charset="2"/>
              </a:rPr>
              <a:t> </a:t>
            </a:r>
            <a:r>
              <a:rPr lang="en-US" altLang="en-US" sz="2000" b="1" baseline="-25000" dirty="0">
                <a:solidFill>
                  <a:srgbClr val="C00000"/>
                </a:solidFill>
              </a:rPr>
              <a:t>&lt;list1&gt; </a:t>
            </a:r>
            <a:r>
              <a:rPr lang="en-US" altLang="en-US" sz="2400" dirty="0">
                <a:solidFill>
                  <a:srgbClr val="C00000"/>
                </a:solidFill>
                <a:latin typeface="Symbol" panose="05050102010706020507" pitchFamily="18" charset="2"/>
              </a:rPr>
              <a:t>(</a:t>
            </a:r>
            <a:r>
              <a:rPr lang="en-US" altLang="en-US" sz="3600" dirty="0">
                <a:solidFill>
                  <a:srgbClr val="C00000"/>
                </a:solidFill>
                <a:latin typeface="Symbol" panose="05050102010706020507" pitchFamily="18" charset="2"/>
              </a:rPr>
              <a:t> </a:t>
            </a:r>
            <a:r>
              <a:rPr lang="en-US" altLang="en-US" sz="2000" b="1" baseline="-25000" dirty="0">
                <a:solidFill>
                  <a:srgbClr val="C00000"/>
                </a:solidFill>
              </a:rPr>
              <a:t>&lt;list2&gt; </a:t>
            </a:r>
            <a:r>
              <a:rPr lang="en-US" altLang="en-US" sz="2400" dirty="0">
                <a:solidFill>
                  <a:srgbClr val="C00000"/>
                </a:solidFill>
                <a:latin typeface="Symbol" panose="05050102010706020507" pitchFamily="18" charset="2"/>
              </a:rPr>
              <a:t>(</a:t>
            </a:r>
            <a:r>
              <a:rPr lang="en-US" altLang="en-US" sz="2400" dirty="0">
                <a:solidFill>
                  <a:srgbClr val="C00000"/>
                </a:solidFill>
              </a:rPr>
              <a:t>R</a:t>
            </a:r>
            <a:r>
              <a:rPr lang="en-US" altLang="en-US" sz="2400" dirty="0">
                <a:solidFill>
                  <a:srgbClr val="C00000"/>
                </a:solidFill>
                <a:latin typeface="Symbol" panose="05050102010706020507" pitchFamily="18" charset="2"/>
              </a:rPr>
              <a:t>) </a:t>
            </a:r>
            <a:r>
              <a:rPr lang="en-US" altLang="en-US" sz="2400" dirty="0">
                <a:solidFill>
                  <a:srgbClr val="C00000"/>
                </a:solidFill>
              </a:rPr>
              <a:t>)</a:t>
            </a:r>
            <a:r>
              <a:rPr lang="en-US" altLang="en-US" sz="2400" dirty="0">
                <a:solidFill>
                  <a:srgbClr val="C00000"/>
                </a:solidFill>
                <a:latin typeface="Symbol" panose="05050102010706020507" pitchFamily="18" charset="2"/>
              </a:rPr>
              <a:t> = </a:t>
            </a:r>
            <a:r>
              <a:rPr lang="en-US" altLang="en-US" sz="3600" dirty="0">
                <a:solidFill>
                  <a:srgbClr val="C00000"/>
                </a:solidFill>
                <a:latin typeface="Symbol" panose="05050102010706020507" pitchFamily="18" charset="2"/>
              </a:rPr>
              <a:t> </a:t>
            </a:r>
            <a:r>
              <a:rPr lang="en-US" altLang="en-US" sz="2000" b="1" baseline="-25000" dirty="0">
                <a:solidFill>
                  <a:srgbClr val="C00000"/>
                </a:solidFill>
              </a:rPr>
              <a:t>&lt;list1&gt; </a:t>
            </a:r>
            <a:r>
              <a:rPr lang="en-US" altLang="en-US" sz="2400" dirty="0">
                <a:solidFill>
                  <a:srgbClr val="C00000"/>
                </a:solidFill>
                <a:latin typeface="Symbol" panose="05050102010706020507" pitchFamily="18" charset="2"/>
              </a:rPr>
              <a:t>(</a:t>
            </a:r>
            <a:r>
              <a:rPr lang="en-US" altLang="en-US" sz="2400" dirty="0">
                <a:solidFill>
                  <a:srgbClr val="C00000"/>
                </a:solidFill>
              </a:rPr>
              <a:t>R</a:t>
            </a:r>
            <a:r>
              <a:rPr lang="en-US" altLang="en-US" sz="2400" dirty="0">
                <a:solidFill>
                  <a:srgbClr val="C00000"/>
                </a:solidFill>
                <a:latin typeface="Symbol" panose="05050102010706020507" pitchFamily="18" charset="2"/>
              </a:rPr>
              <a:t>) </a:t>
            </a:r>
            <a:r>
              <a:rPr lang="en-US" altLang="en-US" sz="2400" dirty="0">
                <a:solidFill>
                  <a:srgbClr val="C00000"/>
                </a:solidFill>
              </a:rPr>
              <a:t>as long as</a:t>
            </a:r>
            <a:r>
              <a:rPr lang="en-US" altLang="en-US" sz="2400" dirty="0">
                <a:solidFill>
                  <a:srgbClr val="C00000"/>
                </a:solidFill>
                <a:latin typeface="Symbol" panose="05050102010706020507" pitchFamily="18" charset="2"/>
              </a:rPr>
              <a:t> </a:t>
            </a:r>
            <a:r>
              <a:rPr lang="en-US" altLang="en-US" sz="1600" dirty="0">
                <a:solidFill>
                  <a:srgbClr val="C00000"/>
                </a:solidFill>
              </a:rPr>
              <a:t>&lt;list2&gt;</a:t>
            </a:r>
            <a:r>
              <a:rPr lang="en-US" altLang="en-US" sz="2400" dirty="0">
                <a:solidFill>
                  <a:srgbClr val="C00000"/>
                </a:solidFill>
                <a:latin typeface="Symbol" panose="05050102010706020507" pitchFamily="18" charset="2"/>
              </a:rPr>
              <a:t> </a:t>
            </a:r>
            <a:r>
              <a:rPr lang="en-US" altLang="en-US" sz="2400" dirty="0">
                <a:solidFill>
                  <a:srgbClr val="C00000"/>
                </a:solidFill>
              </a:rPr>
              <a:t>contains the</a:t>
            </a:r>
            <a:r>
              <a:rPr lang="en-US" altLang="en-US" sz="2400" dirty="0">
                <a:solidFill>
                  <a:srgbClr val="C00000"/>
                </a:solidFill>
                <a:latin typeface="Symbol" panose="05050102010706020507" pitchFamily="18" charset="2"/>
              </a:rPr>
              <a:t> </a:t>
            </a:r>
            <a:r>
              <a:rPr lang="en-US" altLang="en-US" sz="2400" dirty="0">
                <a:solidFill>
                  <a:srgbClr val="C00000"/>
                </a:solidFill>
              </a:rPr>
              <a:t>attributes in</a:t>
            </a:r>
            <a:r>
              <a:rPr lang="en-US" altLang="en-US" sz="2400" dirty="0">
                <a:solidFill>
                  <a:srgbClr val="C00000"/>
                </a:solidFill>
                <a:latin typeface="Symbol" panose="05050102010706020507" pitchFamily="18" charset="2"/>
              </a:rPr>
              <a:t> </a:t>
            </a:r>
            <a:r>
              <a:rPr lang="en-US" altLang="en-US" sz="1600" dirty="0">
                <a:solidFill>
                  <a:srgbClr val="C00000"/>
                </a:solidFill>
              </a:rPr>
              <a:t>&lt;list2&gt;</a:t>
            </a:r>
            <a:r>
              <a:rPr lang="en-US" altLang="en-US" sz="2400" dirty="0">
                <a:solidFill>
                  <a:srgbClr val="C00000"/>
                </a:solidFill>
                <a:latin typeface="Symbol" panose="05050102010706020507" pitchFamily="18" charset="2"/>
              </a:rPr>
              <a:t> </a:t>
            </a:r>
            <a:endParaRPr lang="en-US" altLang="en-US" sz="800" dirty="0">
              <a:solidFill>
                <a:srgbClr val="C00000"/>
              </a:solidFill>
            </a:endParaRPr>
          </a:p>
          <a:p>
            <a:pPr>
              <a:lnSpc>
                <a:spcPct val="80000"/>
              </a:lnSpc>
              <a:buFont typeface="Wingdings" panose="05000000000000000000" pitchFamily="2" charset="2"/>
              <a:buNone/>
            </a:pPr>
            <a:r>
              <a:rPr lang="en-US" altLang="en-US" sz="1600" dirty="0">
                <a:latin typeface="Times New Roman" panose="02020603050405020304" pitchFamily="18" charset="0"/>
              </a:rPr>
              <a:t>	</a:t>
            </a:r>
          </a:p>
        </p:txBody>
      </p:sp>
    </p:spTree>
    <p:extLst>
      <p:ext uri="{BB962C8B-B14F-4D97-AF65-F5344CB8AC3E}">
        <p14:creationId xmlns:p14="http://schemas.microsoft.com/office/powerpoint/2010/main" val="262579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 y="1356203"/>
            <a:ext cx="9168342" cy="5158989"/>
          </a:xfrm>
          <a:prstGeom prst="rect">
            <a:avLst/>
          </a:prstGeom>
        </p:spPr>
      </p:pic>
      <p:sp>
        <p:nvSpPr>
          <p:cNvPr id="5" name="Rectangle 4"/>
          <p:cNvSpPr/>
          <p:nvPr/>
        </p:nvSpPr>
        <p:spPr>
          <a:xfrm>
            <a:off x="619125" y="545767"/>
            <a:ext cx="6631303" cy="535531"/>
          </a:xfrm>
          <a:prstGeom prst="rect">
            <a:avLst/>
          </a:prstGeom>
        </p:spPr>
        <p:txBody>
          <a:bodyPr wrap="none">
            <a:spAutoFit/>
          </a:bodyPr>
          <a:lstStyle/>
          <a:p>
            <a:pPr>
              <a:lnSpc>
                <a:spcPct val="80000"/>
              </a:lnSpc>
              <a:buFont typeface="Wingdings" panose="05000000000000000000" pitchFamily="2" charset="2"/>
              <a:buNone/>
            </a:pPr>
            <a:r>
              <a:rPr lang="en-US" altLang="en-US" sz="3600" b="1" dirty="0">
                <a:solidFill>
                  <a:srgbClr val="7030A0"/>
                </a:solidFill>
                <a:latin typeface="Times New Roman" panose="02020603050405020304" pitchFamily="18" charset="0"/>
              </a:rPr>
              <a:t>PROJECT Operation Properties</a:t>
            </a:r>
          </a:p>
        </p:txBody>
      </p:sp>
    </p:spTree>
    <p:extLst>
      <p:ext uri="{BB962C8B-B14F-4D97-AF65-F5344CB8AC3E}">
        <p14:creationId xmlns:p14="http://schemas.microsoft.com/office/powerpoint/2010/main" val="1892140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85829" y="1676718"/>
            <a:ext cx="9064457" cy="4750208"/>
          </a:xfrm>
          <a:prstGeom prst="rect">
            <a:avLst/>
          </a:prstGeom>
        </p:spPr>
      </p:pic>
      <p:sp>
        <p:nvSpPr>
          <p:cNvPr id="3" name="Content Placeholder 2"/>
          <p:cNvSpPr>
            <a:spLocks noGrp="1"/>
          </p:cNvSpPr>
          <p:nvPr>
            <p:ph sz="quarter" idx="10"/>
          </p:nvPr>
        </p:nvSpPr>
        <p:spPr/>
        <p:txBody>
          <a:bodyPr/>
          <a:lstStyle/>
          <a:p>
            <a:r>
              <a:rPr lang="en-IN" dirty="0"/>
              <a:t>Projection</a:t>
            </a:r>
          </a:p>
        </p:txBody>
      </p:sp>
    </p:spTree>
    <p:extLst>
      <p:ext uri="{BB962C8B-B14F-4D97-AF65-F5344CB8AC3E}">
        <p14:creationId xmlns:p14="http://schemas.microsoft.com/office/powerpoint/2010/main" val="14933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pic>
        <p:nvPicPr>
          <p:cNvPr id="2" name="Picture 1"/>
          <p:cNvPicPr>
            <a:picLocks noChangeAspect="1"/>
          </p:cNvPicPr>
          <p:nvPr/>
        </p:nvPicPr>
        <p:blipFill>
          <a:blip r:embed="rId2"/>
          <a:stretch>
            <a:fillRect/>
          </a:stretch>
        </p:blipFill>
        <p:spPr>
          <a:xfrm>
            <a:off x="512900" y="4561091"/>
            <a:ext cx="5393636" cy="1974107"/>
          </a:xfrm>
          <a:prstGeom prst="rect">
            <a:avLst/>
          </a:prstGeom>
        </p:spPr>
      </p:pic>
      <p:pic>
        <p:nvPicPr>
          <p:cNvPr id="6" name="Picture 5"/>
          <p:cNvPicPr>
            <a:picLocks noChangeAspect="1"/>
          </p:cNvPicPr>
          <p:nvPr/>
        </p:nvPicPr>
        <p:blipFill>
          <a:blip r:embed="rId3"/>
          <a:stretch>
            <a:fillRect/>
          </a:stretch>
        </p:blipFill>
        <p:spPr>
          <a:xfrm>
            <a:off x="406400" y="1443581"/>
            <a:ext cx="7753350" cy="2676525"/>
          </a:xfrm>
          <a:prstGeom prst="rect">
            <a:avLst/>
          </a:prstGeom>
        </p:spPr>
      </p:pic>
      <p:pic>
        <p:nvPicPr>
          <p:cNvPr id="7" name="Picture 6"/>
          <p:cNvPicPr>
            <a:picLocks noChangeAspect="1"/>
          </p:cNvPicPr>
          <p:nvPr/>
        </p:nvPicPr>
        <p:blipFill>
          <a:blip r:embed="rId4"/>
          <a:stretch>
            <a:fillRect/>
          </a:stretch>
        </p:blipFill>
        <p:spPr>
          <a:xfrm>
            <a:off x="512900" y="4156236"/>
            <a:ext cx="5463831" cy="368725"/>
          </a:xfrm>
          <a:prstGeom prst="rect">
            <a:avLst/>
          </a:prstGeom>
        </p:spPr>
      </p:pic>
    </p:spTree>
    <p:extLst>
      <p:ext uri="{BB962C8B-B14F-4D97-AF65-F5344CB8AC3E}">
        <p14:creationId xmlns:p14="http://schemas.microsoft.com/office/powerpoint/2010/main" val="373771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latin typeface="Arial" charset="0"/>
                <a:cs typeface="Arial" charset="0"/>
              </a:rPr>
              <a:t>Session </a:t>
            </a:r>
          </a:p>
          <a:p>
            <a:r>
              <a:rPr lang="en-IN" sz="3200" u="none" strike="noStrike" dirty="0">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rPr>
              <a:t>TOPIC : RA, TRC               </a:t>
            </a:r>
            <a:endParaRPr lang="en-IN" dirty="0"/>
          </a:p>
        </p:txBody>
      </p:sp>
    </p:spTree>
    <p:extLst>
      <p:ext uri="{BB962C8B-B14F-4D97-AF65-F5344CB8AC3E}">
        <p14:creationId xmlns:p14="http://schemas.microsoft.com/office/powerpoint/2010/main" val="2078919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Examples of combined operations.</a:t>
            </a:r>
          </a:p>
        </p:txBody>
      </p:sp>
      <p:pic>
        <p:nvPicPr>
          <p:cNvPr id="4" name="Picture 3"/>
          <p:cNvPicPr>
            <a:picLocks noChangeAspect="1"/>
          </p:cNvPicPr>
          <p:nvPr/>
        </p:nvPicPr>
        <p:blipFill>
          <a:blip r:embed="rId2"/>
          <a:stretch>
            <a:fillRect/>
          </a:stretch>
        </p:blipFill>
        <p:spPr>
          <a:xfrm>
            <a:off x="2832462" y="1525718"/>
            <a:ext cx="6598921" cy="4956094"/>
          </a:xfrm>
          <a:prstGeom prst="rect">
            <a:avLst/>
          </a:prstGeom>
        </p:spPr>
      </p:pic>
    </p:spTree>
    <p:extLst>
      <p:ext uri="{BB962C8B-B14F-4D97-AF65-F5344CB8AC3E}">
        <p14:creationId xmlns:p14="http://schemas.microsoft.com/office/powerpoint/2010/main" val="3117816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a:t>
            </a:r>
            <a:br>
              <a:rPr lang="en-US" altLang="en-US" dirty="0">
                <a:solidFill>
                  <a:srgbClr val="7030A0"/>
                </a:solidFill>
              </a:rPr>
            </a:br>
            <a:r>
              <a:rPr lang="en-US" altLang="en-US" dirty="0">
                <a:solidFill>
                  <a:srgbClr val="7030A0"/>
                </a:solidFill>
              </a:rPr>
              <a:t>Set Theory </a:t>
            </a:r>
            <a:endParaRPr lang="en-IN" dirty="0">
              <a:solidFill>
                <a:srgbClr val="7030A0"/>
              </a:solidFill>
            </a:endParaRPr>
          </a:p>
        </p:txBody>
      </p:sp>
      <p:sp>
        <p:nvSpPr>
          <p:cNvPr id="5" name="Rectangle 4"/>
          <p:cNvSpPr>
            <a:spLocks noGrp="1" noChangeArrowheads="1"/>
          </p:cNvSpPr>
          <p:nvPr/>
        </p:nvSpPr>
        <p:spPr bwMode="auto">
          <a:xfrm>
            <a:off x="1178983" y="1623748"/>
            <a:ext cx="8547100"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Type Compatibility</a:t>
            </a:r>
          </a:p>
          <a:p>
            <a:pPr>
              <a:lnSpc>
                <a:spcPct val="80000"/>
              </a:lnSpc>
              <a:buFont typeface="Wingdings" panose="05000000000000000000" pitchFamily="2" charset="2"/>
              <a:buNone/>
            </a:pPr>
            <a:endParaRPr lang="en-US" altLang="en-US" sz="900" b="1" dirty="0">
              <a:solidFill>
                <a:srgbClr val="C00000"/>
              </a:solidFill>
              <a:latin typeface="Times New Roman" panose="02020603050405020304" pitchFamily="18" charset="0"/>
            </a:endParaRPr>
          </a:p>
          <a:p>
            <a:pPr lvl="1">
              <a:lnSpc>
                <a:spcPct val="80000"/>
              </a:lnSpc>
            </a:pPr>
            <a:r>
              <a:rPr lang="en-US" altLang="en-US" sz="2400" dirty="0">
                <a:solidFill>
                  <a:srgbClr val="C00000"/>
                </a:solidFill>
              </a:rPr>
              <a:t>The operand relations R</a:t>
            </a:r>
            <a:r>
              <a:rPr lang="en-US" altLang="en-US" sz="2400" baseline="-25000" dirty="0">
                <a:solidFill>
                  <a:srgbClr val="C00000"/>
                </a:solidFill>
              </a:rPr>
              <a:t>1</a:t>
            </a:r>
            <a:r>
              <a:rPr lang="en-US" altLang="en-US" sz="2400" dirty="0">
                <a:solidFill>
                  <a:srgbClr val="C00000"/>
                </a:solidFill>
              </a:rPr>
              <a:t>(A</a:t>
            </a:r>
            <a:r>
              <a:rPr lang="en-US" altLang="en-US" sz="2400" baseline="-25000" dirty="0">
                <a:solidFill>
                  <a:srgbClr val="C00000"/>
                </a:solidFill>
              </a:rPr>
              <a:t>1</a:t>
            </a:r>
            <a:r>
              <a:rPr lang="en-US" altLang="en-US" sz="2400" dirty="0">
                <a:solidFill>
                  <a:srgbClr val="C00000"/>
                </a:solidFill>
              </a:rPr>
              <a:t>, A</a:t>
            </a:r>
            <a:r>
              <a:rPr lang="en-US" altLang="en-US" sz="2400" baseline="-25000" dirty="0">
                <a:solidFill>
                  <a:srgbClr val="C00000"/>
                </a:solidFill>
              </a:rPr>
              <a:t>2</a:t>
            </a:r>
            <a:r>
              <a:rPr lang="en-US" altLang="en-US" sz="2400" dirty="0">
                <a:solidFill>
                  <a:srgbClr val="C00000"/>
                </a:solidFill>
              </a:rPr>
              <a:t>, ..., A</a:t>
            </a:r>
            <a:r>
              <a:rPr lang="en-US" altLang="en-US" sz="2400" baseline="-25000" dirty="0">
                <a:solidFill>
                  <a:srgbClr val="C00000"/>
                </a:solidFill>
              </a:rPr>
              <a:t>n</a:t>
            </a:r>
            <a:r>
              <a:rPr lang="en-US" altLang="en-US" sz="2400" dirty="0">
                <a:solidFill>
                  <a:srgbClr val="C00000"/>
                </a:solidFill>
              </a:rPr>
              <a:t>) and R</a:t>
            </a:r>
            <a:r>
              <a:rPr lang="en-US" altLang="en-US" sz="2400" baseline="-25000" dirty="0">
                <a:solidFill>
                  <a:srgbClr val="C00000"/>
                </a:solidFill>
              </a:rPr>
              <a:t>2</a:t>
            </a:r>
            <a:r>
              <a:rPr lang="en-US" altLang="en-US" sz="2400" dirty="0">
                <a:solidFill>
                  <a:srgbClr val="C00000"/>
                </a:solidFill>
              </a:rPr>
              <a:t>(B</a:t>
            </a:r>
            <a:r>
              <a:rPr lang="en-US" altLang="en-US" sz="2400" baseline="-25000" dirty="0">
                <a:solidFill>
                  <a:srgbClr val="C00000"/>
                </a:solidFill>
              </a:rPr>
              <a:t>1</a:t>
            </a:r>
            <a:r>
              <a:rPr lang="en-US" altLang="en-US" sz="2400" dirty="0">
                <a:solidFill>
                  <a:srgbClr val="C00000"/>
                </a:solidFill>
              </a:rPr>
              <a:t>, B</a:t>
            </a:r>
            <a:r>
              <a:rPr lang="en-US" altLang="en-US" sz="2400" baseline="-25000" dirty="0">
                <a:solidFill>
                  <a:srgbClr val="C00000"/>
                </a:solidFill>
              </a:rPr>
              <a:t>2</a:t>
            </a:r>
            <a:r>
              <a:rPr lang="en-US" altLang="en-US" sz="2400" dirty="0">
                <a:solidFill>
                  <a:srgbClr val="C00000"/>
                </a:solidFill>
              </a:rPr>
              <a:t>, ..., </a:t>
            </a:r>
            <a:r>
              <a:rPr lang="en-US" altLang="en-US" sz="2400" dirty="0" err="1">
                <a:solidFill>
                  <a:srgbClr val="C00000"/>
                </a:solidFill>
              </a:rPr>
              <a:t>B</a:t>
            </a:r>
            <a:r>
              <a:rPr lang="en-US" altLang="en-US" sz="2400" baseline="-25000" dirty="0" err="1">
                <a:solidFill>
                  <a:srgbClr val="C00000"/>
                </a:solidFill>
              </a:rPr>
              <a:t>n</a:t>
            </a:r>
            <a:r>
              <a:rPr lang="en-US" altLang="en-US" sz="2400" dirty="0">
                <a:solidFill>
                  <a:srgbClr val="C00000"/>
                </a:solidFill>
              </a:rPr>
              <a:t>) must have the same number of attributes, and the domains of corresponding attributes must be compatible; that is, </a:t>
            </a:r>
            <a:r>
              <a:rPr lang="en-US" altLang="en-US" sz="2400" dirty="0" err="1">
                <a:solidFill>
                  <a:srgbClr val="C00000"/>
                </a:solidFill>
              </a:rPr>
              <a:t>dom</a:t>
            </a:r>
            <a:r>
              <a:rPr lang="en-US" altLang="en-US" sz="2400" dirty="0">
                <a:solidFill>
                  <a:srgbClr val="C00000"/>
                </a:solidFill>
              </a:rPr>
              <a:t>(A</a:t>
            </a:r>
            <a:r>
              <a:rPr lang="en-US" altLang="en-US" sz="2400" baseline="-25000" dirty="0">
                <a:solidFill>
                  <a:srgbClr val="C00000"/>
                </a:solidFill>
              </a:rPr>
              <a:t>i</a:t>
            </a:r>
            <a:r>
              <a:rPr lang="en-US" altLang="en-US" sz="2400" dirty="0">
                <a:solidFill>
                  <a:srgbClr val="C00000"/>
                </a:solidFill>
              </a:rPr>
              <a:t>)=</a:t>
            </a:r>
            <a:r>
              <a:rPr lang="en-US" altLang="en-US" sz="2400" dirty="0" err="1">
                <a:solidFill>
                  <a:srgbClr val="C00000"/>
                </a:solidFill>
              </a:rPr>
              <a:t>dom</a:t>
            </a:r>
            <a:r>
              <a:rPr lang="en-US" altLang="en-US" sz="2400" dirty="0">
                <a:solidFill>
                  <a:srgbClr val="C00000"/>
                </a:solidFill>
              </a:rPr>
              <a:t>(B</a:t>
            </a:r>
            <a:r>
              <a:rPr lang="en-US" altLang="en-US" sz="2400" baseline="-25000" dirty="0">
                <a:solidFill>
                  <a:srgbClr val="C00000"/>
                </a:solidFill>
              </a:rPr>
              <a:t>i</a:t>
            </a:r>
            <a:r>
              <a:rPr lang="en-US" altLang="en-US" sz="2400" dirty="0">
                <a:solidFill>
                  <a:srgbClr val="C00000"/>
                </a:solidFill>
              </a:rPr>
              <a:t>) for </a:t>
            </a:r>
            <a:r>
              <a:rPr lang="en-US" altLang="en-US" sz="2400" dirty="0" err="1">
                <a:solidFill>
                  <a:srgbClr val="C00000"/>
                </a:solidFill>
              </a:rPr>
              <a:t>i</a:t>
            </a:r>
            <a:r>
              <a:rPr lang="en-US" altLang="en-US" sz="2400" dirty="0">
                <a:solidFill>
                  <a:srgbClr val="C00000"/>
                </a:solidFill>
              </a:rPr>
              <a:t>=1, 2, ..., n. </a:t>
            </a:r>
          </a:p>
          <a:p>
            <a:pPr marL="457200" lvl="1" indent="0">
              <a:lnSpc>
                <a:spcPct val="80000"/>
              </a:lnSpc>
              <a:buNone/>
            </a:pPr>
            <a:endParaRPr lang="en-US" altLang="en-US" sz="2400" dirty="0">
              <a:solidFill>
                <a:srgbClr val="C00000"/>
              </a:solidFill>
            </a:endParaRPr>
          </a:p>
          <a:p>
            <a:pPr lvl="1">
              <a:lnSpc>
                <a:spcPct val="80000"/>
              </a:lnSpc>
            </a:pPr>
            <a:r>
              <a:rPr lang="en-US" altLang="en-US" sz="2400" dirty="0">
                <a:solidFill>
                  <a:srgbClr val="C00000"/>
                </a:solidFill>
              </a:rPr>
              <a:t>UNION </a:t>
            </a:r>
            <a:r>
              <a:rPr lang="en-US" altLang="en-US" sz="2400" dirty="0">
                <a:solidFill>
                  <a:srgbClr val="C00000"/>
                </a:solidFill>
                <a:latin typeface="Symbol" panose="05050102010706020507" pitchFamily="18" charset="2"/>
              </a:rPr>
              <a:t></a:t>
            </a:r>
            <a:r>
              <a:rPr lang="en-US" altLang="en-US" sz="2400" dirty="0">
                <a:solidFill>
                  <a:srgbClr val="C00000"/>
                </a:solidFill>
              </a:rPr>
              <a:t>, INTERSECTION </a:t>
            </a:r>
            <a:r>
              <a:rPr lang="en-US" altLang="en-US" sz="2400" dirty="0">
                <a:solidFill>
                  <a:srgbClr val="C00000"/>
                </a:solidFill>
                <a:latin typeface="Symbol" panose="05050102010706020507" pitchFamily="18" charset="2"/>
              </a:rPr>
              <a:t> </a:t>
            </a:r>
            <a:r>
              <a:rPr lang="en-US" altLang="en-US" sz="2400" dirty="0">
                <a:solidFill>
                  <a:srgbClr val="C00000"/>
                </a:solidFill>
              </a:rPr>
              <a:t>and SET DIFFERENCE </a:t>
            </a:r>
            <a:r>
              <a:rPr lang="en-US" altLang="en-US" sz="2400" dirty="0">
                <a:solidFill>
                  <a:srgbClr val="C00000"/>
                </a:solidFill>
                <a:cs typeface="Times New Roman" panose="02020603050405020304" pitchFamily="18" charset="0"/>
              </a:rPr>
              <a:t>-</a:t>
            </a:r>
            <a:r>
              <a:rPr lang="en-US" altLang="en-US" sz="2400" dirty="0">
                <a:solidFill>
                  <a:srgbClr val="C00000"/>
                </a:solidFill>
              </a:rPr>
              <a:t>.</a:t>
            </a:r>
          </a:p>
          <a:p>
            <a:pPr lvl="1">
              <a:lnSpc>
                <a:spcPct val="80000"/>
              </a:lnSpc>
            </a:pPr>
            <a:endParaRPr lang="en-US" altLang="en-US" sz="2400" dirty="0">
              <a:solidFill>
                <a:srgbClr val="C00000"/>
              </a:solidFill>
            </a:endParaRPr>
          </a:p>
          <a:p>
            <a:pPr lvl="1">
              <a:lnSpc>
                <a:spcPct val="80000"/>
              </a:lnSpc>
            </a:pPr>
            <a:r>
              <a:rPr lang="en-US" altLang="en-US" sz="2400" dirty="0">
                <a:solidFill>
                  <a:srgbClr val="C00000"/>
                </a:solidFill>
                <a:cs typeface="Times New Roman" panose="02020603050405020304" pitchFamily="18" charset="0"/>
              </a:rPr>
              <a:t>The resulting relation for R</a:t>
            </a:r>
            <a:r>
              <a:rPr lang="en-US" altLang="en-US" sz="2400" baseline="-25000" dirty="0">
                <a:solidFill>
                  <a:srgbClr val="C00000"/>
                </a:solidFill>
                <a:cs typeface="Times New Roman" panose="02020603050405020304" pitchFamily="18" charset="0"/>
              </a:rPr>
              <a:t>1</a:t>
            </a:r>
            <a:r>
              <a:rPr lang="en-US" altLang="en-US" sz="2400" dirty="0">
                <a:solidFill>
                  <a:srgbClr val="C00000"/>
                </a:solidFill>
                <a:latin typeface="Symbol" panose="05050102010706020507" pitchFamily="18" charset="2"/>
              </a:rPr>
              <a:t></a:t>
            </a:r>
            <a:r>
              <a:rPr lang="en-US" altLang="en-US" sz="2400" dirty="0">
                <a:solidFill>
                  <a:srgbClr val="C00000"/>
                </a:solidFill>
              </a:rPr>
              <a:t>R</a:t>
            </a:r>
            <a:r>
              <a:rPr lang="en-US" altLang="en-US" sz="2400" baseline="-25000" dirty="0">
                <a:solidFill>
                  <a:srgbClr val="C00000"/>
                </a:solidFill>
              </a:rPr>
              <a:t>2</a:t>
            </a:r>
            <a:r>
              <a:rPr lang="en-US" altLang="en-US" sz="2400" dirty="0">
                <a:solidFill>
                  <a:srgbClr val="C00000"/>
                </a:solidFill>
                <a:cs typeface="Times New Roman" panose="02020603050405020304" pitchFamily="18" charset="0"/>
              </a:rPr>
              <a:t>,R</a:t>
            </a:r>
            <a:r>
              <a:rPr lang="en-US" altLang="en-US" sz="2400" baseline="-25000" dirty="0">
                <a:solidFill>
                  <a:srgbClr val="C00000"/>
                </a:solidFill>
                <a:cs typeface="Times New Roman" panose="02020603050405020304" pitchFamily="18" charset="0"/>
              </a:rPr>
              <a:t>1</a:t>
            </a:r>
            <a:r>
              <a:rPr lang="en-US" altLang="en-US" sz="2400" dirty="0">
                <a:solidFill>
                  <a:srgbClr val="C00000"/>
                </a:solidFill>
                <a:cs typeface="Times New Roman" panose="02020603050405020304" pitchFamily="18" charset="0"/>
              </a:rPr>
              <a:t> </a:t>
            </a:r>
            <a:r>
              <a:rPr lang="en-US" altLang="en-US" sz="2400" dirty="0">
                <a:solidFill>
                  <a:srgbClr val="C00000"/>
                </a:solidFill>
                <a:latin typeface="Symbol" panose="05050102010706020507" pitchFamily="18" charset="2"/>
              </a:rPr>
              <a:t></a:t>
            </a:r>
            <a:r>
              <a:rPr lang="en-US" altLang="en-US" sz="2400" dirty="0">
                <a:solidFill>
                  <a:srgbClr val="C00000"/>
                </a:solidFill>
                <a:cs typeface="Times New Roman" panose="02020603050405020304" pitchFamily="18" charset="0"/>
              </a:rPr>
              <a:t> R</a:t>
            </a:r>
            <a:r>
              <a:rPr lang="en-US" altLang="en-US" sz="2400" baseline="-25000" dirty="0">
                <a:solidFill>
                  <a:srgbClr val="C00000"/>
                </a:solidFill>
                <a:cs typeface="Times New Roman" panose="02020603050405020304" pitchFamily="18" charset="0"/>
              </a:rPr>
              <a:t>2</a:t>
            </a:r>
            <a:r>
              <a:rPr lang="en-US" altLang="en-US" sz="2400" dirty="0">
                <a:solidFill>
                  <a:srgbClr val="C00000"/>
                </a:solidFill>
                <a:cs typeface="Times New Roman" panose="02020603050405020304" pitchFamily="18" charset="0"/>
              </a:rPr>
              <a:t>, or R</a:t>
            </a:r>
            <a:r>
              <a:rPr lang="en-US" altLang="en-US" sz="2400" baseline="-25000" dirty="0">
                <a:solidFill>
                  <a:srgbClr val="C00000"/>
                </a:solidFill>
                <a:cs typeface="Times New Roman" panose="02020603050405020304" pitchFamily="18" charset="0"/>
              </a:rPr>
              <a:t>1</a:t>
            </a:r>
            <a:r>
              <a:rPr lang="en-US" altLang="en-US" sz="2400" dirty="0">
                <a:solidFill>
                  <a:srgbClr val="C00000"/>
                </a:solidFill>
                <a:cs typeface="Times New Roman" panose="02020603050405020304" pitchFamily="18" charset="0"/>
              </a:rPr>
              <a:t>-R</a:t>
            </a:r>
            <a:r>
              <a:rPr lang="en-US" altLang="en-US" sz="2400" baseline="-25000" dirty="0">
                <a:solidFill>
                  <a:srgbClr val="C00000"/>
                </a:solidFill>
                <a:cs typeface="Times New Roman" panose="02020603050405020304" pitchFamily="18" charset="0"/>
              </a:rPr>
              <a:t>2</a:t>
            </a:r>
            <a:r>
              <a:rPr lang="en-US" altLang="en-US" sz="2400" dirty="0">
                <a:solidFill>
                  <a:srgbClr val="C00000"/>
                </a:solidFill>
                <a:cs typeface="Times New Roman" panose="02020603050405020304" pitchFamily="18" charset="0"/>
              </a:rPr>
              <a:t>  has the same attribute names as the </a:t>
            </a:r>
            <a:r>
              <a:rPr lang="en-US" altLang="en-US" sz="2400" i="1" dirty="0">
                <a:solidFill>
                  <a:srgbClr val="C00000"/>
                </a:solidFill>
                <a:cs typeface="Times New Roman" panose="02020603050405020304" pitchFamily="18" charset="0"/>
              </a:rPr>
              <a:t>first</a:t>
            </a:r>
            <a:r>
              <a:rPr lang="en-US" altLang="en-US" sz="2400" dirty="0">
                <a:solidFill>
                  <a:srgbClr val="C00000"/>
                </a:solidFill>
                <a:cs typeface="Times New Roman" panose="02020603050405020304" pitchFamily="18" charset="0"/>
              </a:rPr>
              <a:t>  operand relation R1 (by convention).</a:t>
            </a:r>
            <a:r>
              <a:rPr lang="en-US" altLang="en-US" sz="2400" dirty="0">
                <a:solidFill>
                  <a:srgbClr val="C00000"/>
                </a:solidFill>
              </a:rPr>
              <a:t> </a:t>
            </a:r>
          </a:p>
        </p:txBody>
      </p:sp>
    </p:spTree>
    <p:extLst>
      <p:ext uri="{BB962C8B-B14F-4D97-AF65-F5344CB8AC3E}">
        <p14:creationId xmlns:p14="http://schemas.microsoft.com/office/powerpoint/2010/main" val="82437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a:t>
            </a:r>
            <a:br>
              <a:rPr lang="en-US" altLang="en-US" dirty="0">
                <a:solidFill>
                  <a:srgbClr val="7030A0"/>
                </a:solidFill>
              </a:rPr>
            </a:br>
            <a:r>
              <a:rPr lang="en-US" altLang="en-US" dirty="0">
                <a:solidFill>
                  <a:srgbClr val="7030A0"/>
                </a:solidFill>
              </a:rPr>
              <a:t>Set Theory </a:t>
            </a:r>
            <a:endParaRPr lang="en-IN" dirty="0">
              <a:solidFill>
                <a:srgbClr val="7030A0"/>
              </a:solidFill>
            </a:endParaRPr>
          </a:p>
        </p:txBody>
      </p:sp>
      <p:sp>
        <p:nvSpPr>
          <p:cNvPr id="4" name="Rectangle 3"/>
          <p:cNvSpPr>
            <a:spLocks noGrp="1" noChangeArrowheads="1"/>
          </p:cNvSpPr>
          <p:nvPr/>
        </p:nvSpPr>
        <p:spPr bwMode="auto">
          <a:xfrm>
            <a:off x="704850" y="1623748"/>
            <a:ext cx="8547100"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UNION Operation</a:t>
            </a:r>
            <a:endParaRPr lang="en-US" altLang="en-US" sz="9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2000" b="1" dirty="0">
                <a:solidFill>
                  <a:srgbClr val="C00000"/>
                </a:solidFill>
                <a:latin typeface="Times New Roman" panose="02020603050405020304" pitchFamily="18" charset="0"/>
              </a:rPr>
              <a:t>	</a:t>
            </a:r>
            <a:r>
              <a:rPr lang="en-US" altLang="en-US" sz="2000" dirty="0">
                <a:solidFill>
                  <a:srgbClr val="C00000"/>
                </a:solidFill>
                <a:highlight>
                  <a:srgbClr val="FFFF00"/>
                </a:highlight>
                <a:latin typeface="Times New Roman" panose="02020603050405020304" pitchFamily="18" charset="0"/>
              </a:rPr>
              <a:t>The result of this operation, denoted by R </a:t>
            </a:r>
            <a:r>
              <a:rPr lang="en-US" altLang="en-US" sz="2800" b="1" dirty="0">
                <a:solidFill>
                  <a:srgbClr val="C00000"/>
                </a:solidFill>
                <a:highlight>
                  <a:srgbClr val="FFFF00"/>
                </a:highlight>
                <a:latin typeface="Symbol" panose="05050102010706020507" pitchFamily="18" charset="2"/>
              </a:rPr>
              <a:t></a:t>
            </a:r>
            <a:r>
              <a:rPr lang="en-US" altLang="en-US" sz="2800" dirty="0">
                <a:solidFill>
                  <a:srgbClr val="C00000"/>
                </a:solidFill>
                <a:highlight>
                  <a:srgbClr val="FFFF00"/>
                </a:highlight>
                <a:latin typeface="Times New Roman" panose="02020603050405020304" pitchFamily="18" charset="0"/>
              </a:rPr>
              <a:t> </a:t>
            </a:r>
            <a:r>
              <a:rPr lang="en-US" altLang="en-US" sz="2000" dirty="0">
                <a:solidFill>
                  <a:srgbClr val="C00000"/>
                </a:solidFill>
                <a:highlight>
                  <a:srgbClr val="FFFF00"/>
                </a:highlight>
                <a:latin typeface="Times New Roman" panose="02020603050405020304" pitchFamily="18" charset="0"/>
              </a:rPr>
              <a:t>S, is a relation that includes all tuples that are either in R or in S or in both R and S. Duplicate tuples are eliminated. </a:t>
            </a:r>
            <a:endParaRPr lang="en-US" altLang="en-US" sz="2000" b="1" dirty="0">
              <a:solidFill>
                <a:srgbClr val="C00000"/>
              </a:solidFill>
              <a:highlight>
                <a:srgbClr val="FFFF00"/>
              </a:highlight>
              <a:latin typeface="Times New Roman" panose="02020603050405020304" pitchFamily="18" charset="0"/>
            </a:endParaRPr>
          </a:p>
          <a:p>
            <a:pPr>
              <a:lnSpc>
                <a:spcPct val="80000"/>
              </a:lnSpc>
              <a:buFont typeface="Wingdings" panose="05000000000000000000" pitchFamily="2" charset="2"/>
              <a:buNone/>
            </a:pPr>
            <a:r>
              <a:rPr lang="en-US" altLang="en-US" sz="9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To retrieve the social security numbers of all employees who either work in department 5 or directly supervise an employee who works in department 5, we can use the union operation as follows:</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DEP5_EMPS </a:t>
            </a:r>
            <a:r>
              <a:rPr lang="en-US" altLang="en-US" sz="1800" b="1" dirty="0">
                <a:solidFill>
                  <a:srgbClr val="C00000"/>
                </a:solidFill>
                <a:latin typeface="Times New Roman" panose="02020603050405020304" pitchFamily="18" charset="0"/>
                <a:sym typeface="Symbol" panose="05050102010706020507" pitchFamily="18" charset="2"/>
              </a:rPr>
              <a:t></a:t>
            </a:r>
            <a:r>
              <a:rPr lang="en-US" altLang="en-US" sz="2000" b="1" dirty="0">
                <a:solidFill>
                  <a:srgbClr val="C00000"/>
                </a:solidFill>
                <a:latin typeface="Times New Roman" panose="02020603050405020304" pitchFamily="18" charset="0"/>
                <a:sym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1800" b="1" baseline="-25000" dirty="0">
                <a:solidFill>
                  <a:srgbClr val="C00000"/>
                </a:solidFill>
                <a:latin typeface="Times New Roman" panose="02020603050405020304" pitchFamily="18" charset="0"/>
              </a:rPr>
              <a:t>DNO=5</a:t>
            </a:r>
            <a:r>
              <a:rPr lang="en-US" altLang="en-US" sz="1600" b="1"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(EMPLOYEE)</a:t>
            </a:r>
          </a:p>
          <a:p>
            <a:pPr>
              <a:lnSpc>
                <a:spcPct val="80000"/>
              </a:lnSpc>
              <a:buFont typeface="Wingdings" panose="05000000000000000000" pitchFamily="2" charset="2"/>
              <a:buNone/>
            </a:pPr>
            <a:r>
              <a:rPr lang="en-US" altLang="en-US" sz="900" b="1"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RESULT1 </a:t>
            </a:r>
            <a:r>
              <a:rPr lang="en-US" altLang="en-US" sz="1800" b="1" dirty="0">
                <a:solidFill>
                  <a:srgbClr val="C00000"/>
                </a:solidFill>
                <a:latin typeface="Times New Roman" panose="02020603050405020304" pitchFamily="18" charset="0"/>
                <a:sym typeface="Symbol" panose="05050102010706020507" pitchFamily="18" charset="2"/>
              </a:rPr>
              <a:t></a:t>
            </a:r>
            <a:r>
              <a:rPr lang="en-US" altLang="en-US" sz="2000" b="1" dirty="0">
                <a:solidFill>
                  <a:srgbClr val="C00000"/>
                </a:solidFill>
                <a:latin typeface="Times New Roman" panose="02020603050405020304" pitchFamily="18" charset="0"/>
                <a:sym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baseline="-25000" dirty="0">
                <a:solidFill>
                  <a:srgbClr val="C00000"/>
                </a:solidFill>
                <a:latin typeface="Times New Roman" panose="02020603050405020304" pitchFamily="18" charset="0"/>
              </a:rPr>
              <a:t>SSN</a:t>
            </a:r>
            <a:r>
              <a:rPr lang="en-US" altLang="en-US" sz="1800" b="1" dirty="0">
                <a:solidFill>
                  <a:srgbClr val="C00000"/>
                </a:solidFill>
                <a:latin typeface="Times New Roman" panose="02020603050405020304" pitchFamily="18" charset="0"/>
              </a:rPr>
              <a:t>(DEP5_EMPS)</a:t>
            </a:r>
          </a:p>
          <a:p>
            <a:pPr>
              <a:lnSpc>
                <a:spcPct val="80000"/>
              </a:lnSpc>
              <a:buFont typeface="Wingdings" panose="05000000000000000000" pitchFamily="2" charset="2"/>
              <a:buNone/>
            </a:pPr>
            <a:r>
              <a:rPr lang="en-US" altLang="en-US" sz="2000" b="1"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RESULT2(SSN) </a:t>
            </a:r>
            <a:r>
              <a:rPr lang="en-US" altLang="en-US" sz="1800" b="1" dirty="0">
                <a:solidFill>
                  <a:srgbClr val="C00000"/>
                </a:solidFill>
                <a:latin typeface="Times New Roman" panose="02020603050405020304" pitchFamily="18" charset="0"/>
                <a:sym typeface="Symbol" panose="05050102010706020507" pitchFamily="18" charset="2"/>
              </a:rPr>
              <a:t></a:t>
            </a:r>
            <a:r>
              <a:rPr lang="en-US" altLang="en-US" sz="2000" b="1" dirty="0">
                <a:solidFill>
                  <a:srgbClr val="C00000"/>
                </a:solidFill>
                <a:latin typeface="Times New Roman" panose="02020603050405020304" pitchFamily="18" charset="0"/>
                <a:sym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baseline="-25000" dirty="0">
                <a:solidFill>
                  <a:srgbClr val="C00000"/>
                </a:solidFill>
                <a:latin typeface="Times New Roman" panose="02020603050405020304" pitchFamily="18" charset="0"/>
              </a:rPr>
              <a:t>SUPERSSN</a:t>
            </a:r>
            <a:r>
              <a:rPr lang="en-US" altLang="en-US" sz="1800" b="1" dirty="0">
                <a:solidFill>
                  <a:srgbClr val="C00000"/>
                </a:solidFill>
                <a:latin typeface="Times New Roman" panose="02020603050405020304" pitchFamily="18" charset="0"/>
              </a:rPr>
              <a:t>(DEP5_EMPS)</a:t>
            </a:r>
          </a:p>
          <a:p>
            <a:pPr>
              <a:lnSpc>
                <a:spcPct val="80000"/>
              </a:lnSpc>
              <a:buFont typeface="Wingdings" panose="05000000000000000000" pitchFamily="2" charset="2"/>
              <a:buNone/>
            </a:pPr>
            <a:r>
              <a:rPr lang="en-US" altLang="en-US" sz="1800" b="1" dirty="0">
                <a:solidFill>
                  <a:srgbClr val="C00000"/>
                </a:solidFill>
                <a:latin typeface="Times New Roman" panose="02020603050405020304" pitchFamily="18" charset="0"/>
              </a:rPr>
              <a:t>	RESULT </a:t>
            </a:r>
            <a:r>
              <a:rPr lang="en-US" altLang="en-US" sz="1800" b="1" dirty="0">
                <a:solidFill>
                  <a:srgbClr val="C00000"/>
                </a:solidFill>
                <a:latin typeface="Times New Roman" panose="02020603050405020304" pitchFamily="18" charset="0"/>
                <a:sym typeface="Symbol" panose="05050102010706020507" pitchFamily="18" charset="2"/>
              </a:rPr>
              <a:t> RESULT</a:t>
            </a:r>
            <a:r>
              <a:rPr lang="en-US" altLang="en-US" sz="1800" b="1" dirty="0">
                <a:solidFill>
                  <a:srgbClr val="C00000"/>
                </a:solidFill>
                <a:latin typeface="Times New Roman" panose="02020603050405020304" pitchFamily="18" charset="0"/>
              </a:rPr>
              <a:t>1</a:t>
            </a:r>
            <a:r>
              <a:rPr lang="en-US" altLang="en-US" sz="2000" b="1" dirty="0">
                <a:solidFill>
                  <a:srgbClr val="C00000"/>
                </a:solidFill>
                <a:latin typeface="Times New Roman" panose="02020603050405020304" pitchFamily="18" charset="0"/>
              </a:rPr>
              <a:t> </a:t>
            </a:r>
            <a:r>
              <a:rPr lang="en-US" altLang="en-US" sz="20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RESULT2</a:t>
            </a:r>
          </a:p>
          <a:p>
            <a:pPr>
              <a:lnSpc>
                <a:spcPct val="80000"/>
              </a:lnSpc>
              <a:buFont typeface="Wingdings" panose="05000000000000000000" pitchFamily="2" charset="2"/>
              <a:buNone/>
            </a:pPr>
            <a:r>
              <a:rPr lang="en-US" altLang="en-US" sz="9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The union operation produces the tuples that are in either RESULT1 or RESULT2 or both. The two operands must be “type compatible”.</a:t>
            </a:r>
          </a:p>
        </p:txBody>
      </p:sp>
    </p:spTree>
    <p:extLst>
      <p:ext uri="{BB962C8B-B14F-4D97-AF65-F5344CB8AC3E}">
        <p14:creationId xmlns:p14="http://schemas.microsoft.com/office/powerpoint/2010/main" val="1288446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212" y="1477237"/>
            <a:ext cx="8794336" cy="4948537"/>
          </a:xfrm>
        </p:spPr>
      </p:pic>
      <p:sp>
        <p:nvSpPr>
          <p:cNvPr id="3" name="Content Placeholder 2"/>
          <p:cNvSpPr>
            <a:spLocks noGrp="1"/>
          </p:cNvSpPr>
          <p:nvPr>
            <p:ph sz="quarter" idx="10"/>
          </p:nvPr>
        </p:nvSpPr>
        <p:spPr/>
        <p:txBody>
          <a:bodyPr/>
          <a:lstStyle/>
          <a:p>
            <a:r>
              <a:rPr lang="en-US" altLang="en-US" dirty="0">
                <a:solidFill>
                  <a:srgbClr val="7030A0"/>
                </a:solidFill>
              </a:rPr>
              <a:t>Relational Algebra Operations From</a:t>
            </a:r>
            <a:br>
              <a:rPr lang="en-US" altLang="en-US" dirty="0">
                <a:solidFill>
                  <a:srgbClr val="7030A0"/>
                </a:solidFill>
              </a:rPr>
            </a:br>
            <a:r>
              <a:rPr lang="en-US" altLang="en-US" dirty="0">
                <a:solidFill>
                  <a:srgbClr val="7030A0"/>
                </a:solidFill>
              </a:rPr>
              <a:t>Set Theory </a:t>
            </a:r>
            <a:endParaRPr lang="en-IN" dirty="0">
              <a:solidFill>
                <a:srgbClr val="7030A0"/>
              </a:solidFill>
            </a:endParaRPr>
          </a:p>
          <a:p>
            <a:endParaRPr lang="en-IN" dirty="0"/>
          </a:p>
        </p:txBody>
      </p:sp>
    </p:spTree>
    <p:extLst>
      <p:ext uri="{BB962C8B-B14F-4D97-AF65-F5344CB8AC3E}">
        <p14:creationId xmlns:p14="http://schemas.microsoft.com/office/powerpoint/2010/main" val="3303306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2011116"/>
            <a:ext cx="4141849" cy="2235530"/>
          </a:xfrm>
          <a:prstGeom prst="rect">
            <a:avLst/>
          </a:prstGeom>
        </p:spPr>
      </p:pic>
      <p:sp>
        <p:nvSpPr>
          <p:cNvPr id="3" name="Content Placeholder 2"/>
          <p:cNvSpPr>
            <a:spLocks noGrp="1"/>
          </p:cNvSpPr>
          <p:nvPr>
            <p:ph sz="quarter" idx="10"/>
          </p:nvPr>
        </p:nvSpPr>
        <p:spPr/>
        <p:txBody>
          <a:bodyPr/>
          <a:lstStyle/>
          <a:p>
            <a:r>
              <a:rPr lang="en-IN" dirty="0"/>
              <a:t>UNION </a:t>
            </a:r>
          </a:p>
        </p:txBody>
      </p:sp>
      <p:pic>
        <p:nvPicPr>
          <p:cNvPr id="5" name="Picture 4"/>
          <p:cNvPicPr>
            <a:picLocks noChangeAspect="1"/>
          </p:cNvPicPr>
          <p:nvPr/>
        </p:nvPicPr>
        <p:blipFill>
          <a:blip r:embed="rId3"/>
          <a:stretch>
            <a:fillRect/>
          </a:stretch>
        </p:blipFill>
        <p:spPr>
          <a:xfrm>
            <a:off x="4939888" y="1232413"/>
            <a:ext cx="6962601" cy="4974281"/>
          </a:xfrm>
          <a:prstGeom prst="rect">
            <a:avLst/>
          </a:prstGeom>
        </p:spPr>
      </p:pic>
    </p:spTree>
    <p:extLst>
      <p:ext uri="{BB962C8B-B14F-4D97-AF65-F5344CB8AC3E}">
        <p14:creationId xmlns:p14="http://schemas.microsoft.com/office/powerpoint/2010/main" val="617124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b="1" dirty="0">
                <a:latin typeface="Times New Roman" panose="02020603050405020304" pitchFamily="18" charset="0"/>
              </a:rPr>
              <a:t>UNION Example</a:t>
            </a:r>
            <a:endParaRPr lang="en-US" altLang="en-US" sz="900" b="1" dirty="0">
              <a:solidFill>
                <a:schemeClr val="hlink"/>
              </a:solidFill>
              <a:latin typeface="Times New Roman" panose="02020603050405020304" pitchFamily="18" charset="0"/>
            </a:endParaRPr>
          </a:p>
          <a:p>
            <a:endParaRPr lang="en-IN" dirty="0"/>
          </a:p>
        </p:txBody>
      </p:sp>
      <p:sp>
        <p:nvSpPr>
          <p:cNvPr id="3" name="Content Placeholder 2"/>
          <p:cNvSpPr>
            <a:spLocks noGrp="1"/>
          </p:cNvSpPr>
          <p:nvPr>
            <p:ph sz="quarter" idx="10"/>
          </p:nvPr>
        </p:nvSpPr>
        <p:spPr/>
        <p:txBody>
          <a:bodyPr/>
          <a:lstStyle/>
          <a:p>
            <a:r>
              <a:rPr lang="en-US" altLang="en-US" dirty="0">
                <a:solidFill>
                  <a:srgbClr val="7030A0"/>
                </a:solidFill>
              </a:rPr>
              <a:t>Relational Algebra Operations From</a:t>
            </a:r>
            <a:br>
              <a:rPr lang="en-US" altLang="en-US" dirty="0">
                <a:solidFill>
                  <a:srgbClr val="7030A0"/>
                </a:solidFill>
              </a:rPr>
            </a:br>
            <a:r>
              <a:rPr lang="en-US" altLang="en-US" dirty="0">
                <a:solidFill>
                  <a:srgbClr val="7030A0"/>
                </a:solidFill>
              </a:rPr>
              <a:t>Set Theory </a:t>
            </a:r>
            <a:endParaRPr lang="en-IN" dirty="0">
              <a:solidFill>
                <a:srgbClr val="7030A0"/>
              </a:solidFill>
            </a:endParaRPr>
          </a:p>
        </p:txBody>
      </p:sp>
      <p:pic>
        <p:nvPicPr>
          <p:cNvPr id="5" name="Picture 4"/>
          <p:cNvPicPr>
            <a:picLocks noChangeAspect="1"/>
          </p:cNvPicPr>
          <p:nvPr/>
        </p:nvPicPr>
        <p:blipFill>
          <a:blip r:embed="rId2"/>
          <a:stretch>
            <a:fillRect/>
          </a:stretch>
        </p:blipFill>
        <p:spPr>
          <a:xfrm>
            <a:off x="1195724" y="5261113"/>
            <a:ext cx="3866606" cy="457136"/>
          </a:xfrm>
          <a:prstGeom prst="rect">
            <a:avLst/>
          </a:prstGeom>
        </p:spPr>
      </p:pic>
      <p:pic>
        <p:nvPicPr>
          <p:cNvPr id="7" name="Picture 6"/>
          <p:cNvPicPr>
            <a:picLocks noChangeAspect="1"/>
          </p:cNvPicPr>
          <p:nvPr/>
        </p:nvPicPr>
        <p:blipFill>
          <a:blip r:embed="rId3"/>
          <a:stretch>
            <a:fillRect/>
          </a:stretch>
        </p:blipFill>
        <p:spPr>
          <a:xfrm>
            <a:off x="780635" y="2702136"/>
            <a:ext cx="8934450" cy="2257425"/>
          </a:xfrm>
          <a:prstGeom prst="rect">
            <a:avLst/>
          </a:prstGeom>
        </p:spPr>
      </p:pic>
    </p:spTree>
    <p:extLst>
      <p:ext uri="{BB962C8B-B14F-4D97-AF65-F5344CB8AC3E}">
        <p14:creationId xmlns:p14="http://schemas.microsoft.com/office/powerpoint/2010/main" val="3510529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a:t>
            </a:r>
            <a:endParaRPr lang="en-IN" dirty="0">
              <a:solidFill>
                <a:srgbClr val="7030A0"/>
              </a:solidFill>
            </a:endParaRPr>
          </a:p>
        </p:txBody>
      </p:sp>
      <p:sp>
        <p:nvSpPr>
          <p:cNvPr id="4" name="Rectangle 3"/>
          <p:cNvSpPr>
            <a:spLocks noGrp="1" noChangeArrowheads="1"/>
          </p:cNvSpPr>
          <p:nvPr/>
        </p:nvSpPr>
        <p:spPr bwMode="auto">
          <a:xfrm>
            <a:off x="908050" y="1858963"/>
            <a:ext cx="8547100"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solidFill>
                  <a:srgbClr val="C00000"/>
                </a:solidFill>
                <a:latin typeface="Times New Roman" panose="02020603050405020304" pitchFamily="18" charset="0"/>
              </a:rPr>
              <a:t>INTERSECTION OPERATION</a:t>
            </a:r>
          </a:p>
          <a:p>
            <a:endParaRPr lang="en-US" altLang="en-US" sz="1000" b="1" dirty="0">
              <a:solidFill>
                <a:srgbClr val="C00000"/>
              </a:solidFill>
              <a:latin typeface="Times New Roman" panose="02020603050405020304" pitchFamily="18" charset="0"/>
            </a:endParaRPr>
          </a:p>
          <a:p>
            <a:pPr>
              <a:buFont typeface="Wingdings" panose="05000000000000000000" pitchFamily="2" charset="2"/>
              <a:buNone/>
            </a:pPr>
            <a:r>
              <a:rPr lang="en-US" altLang="en-US" sz="2000" dirty="0">
                <a:solidFill>
                  <a:srgbClr val="C00000"/>
                </a:solidFill>
                <a:latin typeface="Times New Roman" panose="02020603050405020304" pitchFamily="18" charset="0"/>
              </a:rPr>
              <a:t>	The result of this operation, denoted by R </a:t>
            </a:r>
            <a:r>
              <a:rPr lang="en-US" altLang="en-US" sz="2400" b="1" dirty="0">
                <a:solidFill>
                  <a:srgbClr val="C00000"/>
                </a:solidFill>
                <a:latin typeface="Symbol" panose="05050102010706020507" pitchFamily="18" charset="2"/>
              </a:rPr>
              <a:t></a:t>
            </a:r>
            <a:r>
              <a:rPr lang="en-US" altLang="en-US" sz="2400" dirty="0">
                <a:solidFill>
                  <a:srgbClr val="C00000"/>
                </a:solidFill>
                <a:latin typeface="Symbol" panose="05050102010706020507" pitchFamily="18" charset="2"/>
              </a:rPr>
              <a:t> </a:t>
            </a:r>
            <a:r>
              <a:rPr lang="en-US" altLang="en-US" sz="2000" dirty="0">
                <a:solidFill>
                  <a:srgbClr val="C00000"/>
                </a:solidFill>
                <a:latin typeface="Times New Roman" panose="02020603050405020304" pitchFamily="18" charset="0"/>
              </a:rPr>
              <a:t>S, is a relation </a:t>
            </a:r>
            <a:r>
              <a:rPr lang="en-US" altLang="en-US" sz="2000" dirty="0">
                <a:solidFill>
                  <a:srgbClr val="C00000"/>
                </a:solidFill>
                <a:highlight>
                  <a:srgbClr val="FFFF00"/>
                </a:highlight>
                <a:latin typeface="Times New Roman" panose="02020603050405020304" pitchFamily="18" charset="0"/>
              </a:rPr>
              <a:t>that includes all tuples that are in both R and S.</a:t>
            </a:r>
            <a:r>
              <a:rPr lang="en-US" altLang="en-US" sz="2000" dirty="0">
                <a:solidFill>
                  <a:srgbClr val="C00000"/>
                </a:solidFill>
                <a:latin typeface="Times New Roman" panose="02020603050405020304" pitchFamily="18" charset="0"/>
              </a:rPr>
              <a:t> The two operands must be "type compatible"</a:t>
            </a:r>
          </a:p>
          <a:p>
            <a:pPr>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The result of the intersection operation (figure below) includes only those who are both students and instructors.</a:t>
            </a:r>
          </a:p>
          <a:p>
            <a:pPr>
              <a:buFont typeface="Wingdings" panose="05000000000000000000" pitchFamily="2" charset="2"/>
              <a:buNone/>
            </a:pPr>
            <a:r>
              <a:rPr lang="en-US" altLang="en-US" dirty="0">
                <a:latin typeface="Times New Roman" panose="02020603050405020304" pitchFamily="18" charset="0"/>
              </a:rPr>
              <a:t>		</a:t>
            </a:r>
          </a:p>
        </p:txBody>
      </p:sp>
      <p:pic>
        <p:nvPicPr>
          <p:cNvPr id="5" name="Picture 4" descr="31755_FIG0711.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2946" t="50627" r="50601"/>
          <a:stretch>
            <a:fillRect/>
          </a:stretch>
        </p:blipFill>
        <p:spPr bwMode="auto">
          <a:xfrm>
            <a:off x="4453202" y="4236674"/>
            <a:ext cx="5001948" cy="183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140942" y="5490394"/>
            <a:ext cx="3079369" cy="369332"/>
          </a:xfrm>
          <a:prstGeom prst="rect">
            <a:avLst/>
          </a:prstGeom>
        </p:spPr>
        <p:txBody>
          <a:bodyPr wrap="none">
            <a:spAutoFit/>
          </a:bodyPr>
          <a:lstStyle/>
          <a:p>
            <a:pPr>
              <a:spcBef>
                <a:spcPct val="50000"/>
              </a:spcBef>
            </a:pPr>
            <a:r>
              <a:rPr lang="en-US" altLang="en-US" dirty="0">
                <a:solidFill>
                  <a:srgbClr val="C00000"/>
                </a:solidFill>
                <a:latin typeface="Arial" panose="020B0604020202020204" pitchFamily="34" charset="0"/>
                <a:cs typeface="Times New Roman" panose="02020603050405020304" pitchFamily="18" charset="0"/>
              </a:rPr>
              <a:t>STUDENT </a:t>
            </a:r>
            <a:r>
              <a:rPr lang="en-US" altLang="en-US" b="1" dirty="0">
                <a:solidFill>
                  <a:srgbClr val="C00000"/>
                </a:solidFill>
                <a:latin typeface="Symbol" panose="05050102010706020507" pitchFamily="18" charset="2"/>
              </a:rPr>
              <a:t></a:t>
            </a:r>
            <a:r>
              <a:rPr lang="en-US" altLang="en-US" dirty="0">
                <a:solidFill>
                  <a:srgbClr val="C00000"/>
                </a:solidFill>
                <a:latin typeface="Symbol" panose="05050102010706020507" pitchFamily="18" charset="2"/>
              </a:rPr>
              <a:t> </a:t>
            </a:r>
            <a:r>
              <a:rPr lang="en-US" altLang="en-US" dirty="0">
                <a:solidFill>
                  <a:srgbClr val="C00000"/>
                </a:solidFill>
                <a:latin typeface="Arial" panose="020B0604020202020204" pitchFamily="34" charset="0"/>
              </a:rPr>
              <a:t>INSTRUCTOR</a:t>
            </a:r>
            <a:endParaRPr lang="en-US" altLang="en-US" baseline="-25000" dirty="0">
              <a:solidFill>
                <a:srgbClr val="C00000"/>
              </a:solidFill>
              <a:latin typeface="Arial" panose="020B0604020202020204" pitchFamily="34" charset="0"/>
            </a:endParaRPr>
          </a:p>
        </p:txBody>
      </p:sp>
    </p:spTree>
    <p:extLst>
      <p:ext uri="{BB962C8B-B14F-4D97-AF65-F5344CB8AC3E}">
        <p14:creationId xmlns:p14="http://schemas.microsoft.com/office/powerpoint/2010/main" val="1086031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8139" y="1788158"/>
            <a:ext cx="7396656" cy="4162068"/>
          </a:xfrm>
        </p:spPr>
      </p:pic>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a:t>
            </a:r>
            <a:endParaRPr lang="en-IN" dirty="0">
              <a:solidFill>
                <a:srgbClr val="7030A0"/>
              </a:solidFill>
            </a:endParaRPr>
          </a:p>
          <a:p>
            <a:endParaRPr lang="en-IN" dirty="0"/>
          </a:p>
        </p:txBody>
      </p:sp>
    </p:spTree>
    <p:extLst>
      <p:ext uri="{BB962C8B-B14F-4D97-AF65-F5344CB8AC3E}">
        <p14:creationId xmlns:p14="http://schemas.microsoft.com/office/powerpoint/2010/main" val="1058834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993461"/>
            <a:ext cx="3674225" cy="1913521"/>
          </a:xfrm>
          <a:prstGeom prst="rect">
            <a:avLst/>
          </a:prstGeom>
        </p:spPr>
      </p:pic>
      <p:sp>
        <p:nvSpPr>
          <p:cNvPr id="3" name="Content Placeholder 2"/>
          <p:cNvSpPr>
            <a:spLocks noGrp="1"/>
          </p:cNvSpPr>
          <p:nvPr>
            <p:ph sz="quarter" idx="10"/>
          </p:nvPr>
        </p:nvSpPr>
        <p:spPr/>
        <p:txBody>
          <a:bodyPr/>
          <a:lstStyle/>
          <a:p>
            <a:r>
              <a:rPr lang="en-IN" dirty="0"/>
              <a:t>Intersection </a:t>
            </a:r>
          </a:p>
        </p:txBody>
      </p:sp>
      <p:pic>
        <p:nvPicPr>
          <p:cNvPr id="5" name="Picture 4"/>
          <p:cNvPicPr>
            <a:picLocks noChangeAspect="1"/>
          </p:cNvPicPr>
          <p:nvPr/>
        </p:nvPicPr>
        <p:blipFill>
          <a:blip r:embed="rId3"/>
          <a:stretch>
            <a:fillRect/>
          </a:stretch>
        </p:blipFill>
        <p:spPr>
          <a:xfrm>
            <a:off x="4885508" y="1651137"/>
            <a:ext cx="7035128" cy="3710250"/>
          </a:xfrm>
          <a:prstGeom prst="rect">
            <a:avLst/>
          </a:prstGeom>
        </p:spPr>
      </p:pic>
    </p:spTree>
    <p:extLst>
      <p:ext uri="{BB962C8B-B14F-4D97-AF65-F5344CB8AC3E}">
        <p14:creationId xmlns:p14="http://schemas.microsoft.com/office/powerpoint/2010/main" val="2434707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 </a:t>
            </a:r>
            <a:endParaRPr lang="en-IN" dirty="0">
              <a:solidFill>
                <a:srgbClr val="7030A0"/>
              </a:solidFill>
            </a:endParaRPr>
          </a:p>
        </p:txBody>
      </p:sp>
      <p:sp>
        <p:nvSpPr>
          <p:cNvPr id="4" name="Rectangle 3"/>
          <p:cNvSpPr>
            <a:spLocks noGrp="1" noChangeArrowheads="1"/>
          </p:cNvSpPr>
          <p:nvPr/>
        </p:nvSpPr>
        <p:spPr bwMode="auto">
          <a:xfrm>
            <a:off x="620184" y="1435629"/>
            <a:ext cx="8547100"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solidFill>
                  <a:srgbClr val="C00000"/>
                </a:solidFill>
                <a:latin typeface="Times New Roman" panose="02020603050405020304" pitchFamily="18" charset="0"/>
              </a:rPr>
              <a:t>Set Difference (or MINUS) Operation</a:t>
            </a:r>
          </a:p>
          <a:p>
            <a:pPr>
              <a:buFont typeface="Wingdings" panose="05000000000000000000" pitchFamily="2" charset="2"/>
              <a:buNone/>
            </a:pPr>
            <a:r>
              <a:rPr lang="en-US" altLang="en-US" sz="900" dirty="0">
                <a:solidFill>
                  <a:srgbClr val="C00000"/>
                </a:solidFill>
                <a:latin typeface="Times New Roman" panose="02020603050405020304" pitchFamily="18" charset="0"/>
              </a:rPr>
              <a:t>	</a:t>
            </a:r>
          </a:p>
          <a:p>
            <a:pPr>
              <a:buFont typeface="Wingdings" panose="05000000000000000000" pitchFamily="2" charset="2"/>
              <a:buNone/>
            </a:pPr>
            <a:r>
              <a:rPr lang="en-US" altLang="en-US" sz="900" dirty="0">
                <a:solidFill>
                  <a:srgbClr val="C00000"/>
                </a:solidFill>
                <a:latin typeface="Times New Roman" panose="02020603050405020304" pitchFamily="18" charset="0"/>
              </a:rPr>
              <a:t>	</a:t>
            </a:r>
            <a:r>
              <a:rPr lang="en-US" altLang="en-US" sz="2000" dirty="0">
                <a:solidFill>
                  <a:srgbClr val="C00000"/>
                </a:solidFill>
                <a:latin typeface="Times New Roman" panose="02020603050405020304" pitchFamily="18" charset="0"/>
              </a:rPr>
              <a:t>The result of this operation, denoted by R - S, is a relation that includes all tuples that are </a:t>
            </a:r>
            <a:r>
              <a:rPr lang="en-US" altLang="en-US" sz="2000" dirty="0">
                <a:solidFill>
                  <a:srgbClr val="C00000"/>
                </a:solidFill>
                <a:highlight>
                  <a:srgbClr val="FFFF00"/>
                </a:highlight>
                <a:latin typeface="Times New Roman" panose="02020603050405020304" pitchFamily="18" charset="0"/>
              </a:rPr>
              <a:t>in R but not in S</a:t>
            </a:r>
            <a:r>
              <a:rPr lang="en-US" altLang="en-US" sz="2000" dirty="0">
                <a:solidFill>
                  <a:srgbClr val="C00000"/>
                </a:solidFill>
                <a:latin typeface="Times New Roman" panose="02020603050405020304" pitchFamily="18" charset="0"/>
              </a:rPr>
              <a:t>. The two operands must be "type compatible”. </a:t>
            </a:r>
          </a:p>
          <a:p>
            <a:pPr>
              <a:buFont typeface="Wingdings" panose="05000000000000000000" pitchFamily="2" charset="2"/>
              <a:buNone/>
            </a:pPr>
            <a:r>
              <a:rPr lang="en-US" altLang="en-US" sz="1000" dirty="0">
                <a:solidFill>
                  <a:srgbClr val="C00000"/>
                </a:solidFill>
                <a:latin typeface="Times New Roman" panose="02020603050405020304" pitchFamily="18" charset="0"/>
              </a:rPr>
              <a:t>	</a:t>
            </a:r>
          </a:p>
          <a:p>
            <a:pPr>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a:t>
            </a:r>
            <a:r>
              <a:rPr lang="en-US" altLang="en-US" sz="2000" dirty="0">
                <a:solidFill>
                  <a:srgbClr val="00B050"/>
                </a:solidFill>
                <a:latin typeface="Times New Roman" panose="02020603050405020304" pitchFamily="18" charset="0"/>
              </a:rPr>
              <a:t>The figure shows the </a:t>
            </a:r>
            <a:r>
              <a:rPr lang="en-US" altLang="en-US" sz="2000" b="1" dirty="0">
                <a:solidFill>
                  <a:srgbClr val="C00000"/>
                </a:solidFill>
                <a:latin typeface="Times New Roman" panose="02020603050405020304" pitchFamily="18" charset="0"/>
              </a:rPr>
              <a:t>names of students who are not instructors</a:t>
            </a:r>
            <a:r>
              <a:rPr lang="en-US" altLang="en-US" sz="2000" dirty="0">
                <a:solidFill>
                  <a:srgbClr val="00B050"/>
                </a:solidFill>
                <a:latin typeface="Times New Roman" panose="02020603050405020304" pitchFamily="18" charset="0"/>
              </a:rPr>
              <a:t>, and the </a:t>
            </a:r>
            <a:r>
              <a:rPr lang="en-US" altLang="en-US" sz="2000" b="1" dirty="0">
                <a:solidFill>
                  <a:srgbClr val="7030A0"/>
                </a:solidFill>
                <a:latin typeface="Times New Roman" panose="02020603050405020304" pitchFamily="18" charset="0"/>
              </a:rPr>
              <a:t>names of instructors who are not students</a:t>
            </a:r>
            <a:r>
              <a:rPr lang="en-US" altLang="en-US" sz="2000" dirty="0">
                <a:solidFill>
                  <a:srgbClr val="00B050"/>
                </a:solidFill>
                <a:latin typeface="Times New Roman" panose="02020603050405020304" pitchFamily="18" charset="0"/>
              </a:rPr>
              <a:t>.</a:t>
            </a:r>
          </a:p>
          <a:p>
            <a:pPr>
              <a:buFont typeface="Wingdings" panose="05000000000000000000" pitchFamily="2" charset="2"/>
              <a:buNone/>
            </a:pPr>
            <a:endParaRPr lang="en-US" altLang="en-US" sz="4000" dirty="0">
              <a:solidFill>
                <a:srgbClr val="FF0066"/>
              </a:solidFill>
              <a:latin typeface="Times New Roman" panose="02020603050405020304" pitchFamily="18" charset="0"/>
            </a:endParaRPr>
          </a:p>
          <a:p>
            <a:pPr>
              <a:buFont typeface="Wingdings" panose="05000000000000000000" pitchFamily="2" charset="2"/>
              <a:buNone/>
            </a:pPr>
            <a:endParaRPr lang="en-US" altLang="en-US" dirty="0"/>
          </a:p>
        </p:txBody>
      </p:sp>
      <p:pic>
        <p:nvPicPr>
          <p:cNvPr id="5" name="Picture 4" descr="31755_FIG0711.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29185" t="56131" r="50204" b="816"/>
          <a:stretch>
            <a:fillRect/>
          </a:stretch>
        </p:blipFill>
        <p:spPr bwMode="auto">
          <a:xfrm>
            <a:off x="9439829" y="2708157"/>
            <a:ext cx="2148177" cy="1545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31755_FIG0711.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54187" t="56131" r="24396" b="9427"/>
          <a:stretch>
            <a:fillRect/>
          </a:stretch>
        </p:blipFill>
        <p:spPr bwMode="auto">
          <a:xfrm>
            <a:off x="9439829" y="5032653"/>
            <a:ext cx="2295886" cy="127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31755_FIG0711.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2609" r="69218" b="46158"/>
          <a:stretch>
            <a:fillRect/>
          </a:stretch>
        </p:blipFill>
        <p:spPr bwMode="auto">
          <a:xfrm>
            <a:off x="1263459" y="4119276"/>
            <a:ext cx="2775262" cy="182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9393386" y="2388849"/>
            <a:ext cx="2338525" cy="369332"/>
          </a:xfrm>
          <a:prstGeom prst="rect">
            <a:avLst/>
          </a:prstGeom>
        </p:spPr>
        <p:txBody>
          <a:bodyPr wrap="none">
            <a:spAutoFit/>
          </a:bodyPr>
          <a:lstStyle/>
          <a:p>
            <a:pPr>
              <a:spcBef>
                <a:spcPct val="50000"/>
              </a:spcBef>
            </a:pPr>
            <a:r>
              <a:rPr lang="en-US" altLang="en-US" dirty="0">
                <a:solidFill>
                  <a:srgbClr val="C00000"/>
                </a:solidFill>
              </a:rPr>
              <a:t>STUDENT-INSTRUCTOR</a:t>
            </a:r>
          </a:p>
        </p:txBody>
      </p:sp>
      <p:sp>
        <p:nvSpPr>
          <p:cNvPr id="9" name="Rectangle 8"/>
          <p:cNvSpPr/>
          <p:nvPr/>
        </p:nvSpPr>
        <p:spPr>
          <a:xfrm>
            <a:off x="9439829" y="4663321"/>
            <a:ext cx="2338525" cy="369332"/>
          </a:xfrm>
          <a:prstGeom prst="rect">
            <a:avLst/>
          </a:prstGeom>
        </p:spPr>
        <p:txBody>
          <a:bodyPr wrap="none">
            <a:spAutoFit/>
          </a:bodyPr>
          <a:lstStyle/>
          <a:p>
            <a:pPr>
              <a:spcBef>
                <a:spcPct val="50000"/>
              </a:spcBef>
            </a:pPr>
            <a:r>
              <a:rPr lang="en-US" altLang="en-US" dirty="0">
                <a:solidFill>
                  <a:srgbClr val="C00000"/>
                </a:solidFill>
              </a:rPr>
              <a:t>INSTRUCTOR-STUDENT</a:t>
            </a:r>
          </a:p>
        </p:txBody>
      </p:sp>
      <p:pic>
        <p:nvPicPr>
          <p:cNvPr id="10" name="Picture 9"/>
          <p:cNvPicPr>
            <a:picLocks noChangeAspect="1"/>
          </p:cNvPicPr>
          <p:nvPr/>
        </p:nvPicPr>
        <p:blipFill>
          <a:blip r:embed="rId3"/>
          <a:stretch>
            <a:fillRect/>
          </a:stretch>
        </p:blipFill>
        <p:spPr>
          <a:xfrm>
            <a:off x="5036140" y="4119276"/>
            <a:ext cx="3133725" cy="1419225"/>
          </a:xfrm>
          <a:prstGeom prst="rect">
            <a:avLst/>
          </a:prstGeom>
        </p:spPr>
      </p:pic>
    </p:spTree>
    <p:extLst>
      <p:ext uri="{BB962C8B-B14F-4D97-AF65-F5344CB8AC3E}">
        <p14:creationId xmlns:p14="http://schemas.microsoft.com/office/powerpoint/2010/main" val="2090281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7030A0"/>
                </a:solidFill>
              </a:rPr>
              <a:t>LEARNING OUTCOME</a:t>
            </a:r>
          </a:p>
          <a:p>
            <a:endParaRPr lang="en-US" dirty="0"/>
          </a:p>
        </p:txBody>
      </p:sp>
      <p:sp>
        <p:nvSpPr>
          <p:cNvPr id="5" name="Rectangle 4"/>
          <p:cNvSpPr/>
          <p:nvPr/>
        </p:nvSpPr>
        <p:spPr>
          <a:xfrm>
            <a:off x="406400" y="1628775"/>
            <a:ext cx="11508533" cy="2800767"/>
          </a:xfrm>
          <a:prstGeom prst="rect">
            <a:avLst/>
          </a:prstGeom>
        </p:spPr>
        <p:txBody>
          <a:bodyPr wrap="square">
            <a:spAutoFit/>
          </a:bodyPr>
          <a:lstStyle/>
          <a:p>
            <a:pPr marL="571500" indent="-571500">
              <a:buFont typeface="Wingdings" panose="05000000000000000000" pitchFamily="2" charset="2"/>
              <a:buChar char="Ø"/>
            </a:pPr>
            <a:endParaRPr lang="en-IN" sz="4400" b="1" dirty="0">
              <a:solidFill>
                <a:srgbClr val="00B050"/>
              </a:solidFill>
            </a:endParaRPr>
          </a:p>
          <a:p>
            <a:pPr marL="571500" lvl="0" indent="-571500">
              <a:buFont typeface="Wingdings" panose="05000000000000000000" pitchFamily="2" charset="2"/>
              <a:buChar char="Ø"/>
            </a:pPr>
            <a:r>
              <a:rPr lang="en-IN" sz="4400" b="1" dirty="0">
                <a:solidFill>
                  <a:srgbClr val="00B050"/>
                </a:solidFill>
              </a:rPr>
              <a:t>Relational algebraic expressions</a:t>
            </a:r>
          </a:p>
          <a:p>
            <a:pPr marL="571500" lvl="0" indent="-571500">
              <a:buFont typeface="Wingdings" panose="05000000000000000000" pitchFamily="2" charset="2"/>
              <a:buChar char="Ø"/>
            </a:pPr>
            <a:r>
              <a:rPr lang="en-IN" sz="4400" b="1" dirty="0">
                <a:solidFill>
                  <a:srgbClr val="00B050"/>
                </a:solidFill>
              </a:rPr>
              <a:t>RA operations</a:t>
            </a:r>
          </a:p>
          <a:p>
            <a:pPr marL="571500" lvl="0" indent="-571500">
              <a:buFont typeface="Wingdings" panose="05000000000000000000" pitchFamily="2" charset="2"/>
              <a:buChar char="Ø"/>
            </a:pPr>
            <a:r>
              <a:rPr lang="en-IN" sz="4400" b="1" dirty="0">
                <a:solidFill>
                  <a:srgbClr val="00B050"/>
                </a:solidFill>
              </a:rPr>
              <a:t>TRC</a:t>
            </a:r>
          </a:p>
        </p:txBody>
      </p:sp>
      <p:sp>
        <p:nvSpPr>
          <p:cNvPr id="2" name="Rectangle 1"/>
          <p:cNvSpPr/>
          <p:nvPr/>
        </p:nvSpPr>
        <p:spPr>
          <a:xfrm>
            <a:off x="2501943" y="5135225"/>
            <a:ext cx="5727657" cy="1200329"/>
          </a:xfrm>
          <a:prstGeom prst="rect">
            <a:avLst/>
          </a:prstGeom>
        </p:spPr>
        <p:txBody>
          <a:bodyPr wrap="square">
            <a:spAutoFit/>
          </a:bodyPr>
          <a:lstStyle/>
          <a:p>
            <a:r>
              <a:rPr lang="en-IN" sz="2400" b="1" dirty="0">
                <a:solidFill>
                  <a:srgbClr val="7030A0"/>
                </a:solidFill>
                <a:latin typeface="Times New Roman" panose="02020603050405020304" pitchFamily="18" charset="0"/>
                <a:ea typeface="Calibri" panose="020F0502020204030204" pitchFamily="34" charset="0"/>
                <a:cs typeface="Calibri" panose="020F0502020204030204" pitchFamily="34" charset="0"/>
              </a:rPr>
              <a:t>REFER:      </a:t>
            </a:r>
            <a:r>
              <a:rPr lang="en-IN" sz="2400" b="1" dirty="0">
                <a:solidFill>
                  <a:srgbClr val="7030A0"/>
                </a:solidFill>
              </a:rPr>
              <a:t>T1-Chapter 5 </a:t>
            </a:r>
          </a:p>
          <a:p>
            <a:r>
              <a:rPr lang="en-IN" sz="2400" b="1" i="1" dirty="0">
                <a:solidFill>
                  <a:srgbClr val="7030A0"/>
                </a:solidFill>
              </a:rPr>
              <a:t>                        Sections: </a:t>
            </a:r>
            <a:endParaRPr lang="en-IN" sz="2400" b="1" dirty="0">
              <a:solidFill>
                <a:srgbClr val="7030A0"/>
              </a:solidFill>
            </a:endParaRPr>
          </a:p>
          <a:p>
            <a:r>
              <a:rPr lang="en-IN" sz="2400" b="1" dirty="0">
                <a:solidFill>
                  <a:srgbClr val="7030A0"/>
                </a:solidFill>
              </a:rPr>
              <a:t>                         6.1- 6.7</a:t>
            </a:r>
          </a:p>
        </p:txBody>
      </p:sp>
    </p:spTree>
    <p:extLst>
      <p:ext uri="{BB962C8B-B14F-4D97-AF65-F5344CB8AC3E}">
        <p14:creationId xmlns:p14="http://schemas.microsoft.com/office/powerpoint/2010/main" val="3122941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400" y="1491280"/>
            <a:ext cx="8524875" cy="4796912"/>
          </a:xfrm>
        </p:spPr>
      </p:pic>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 </a:t>
            </a:r>
            <a:endParaRPr lang="en-IN" dirty="0">
              <a:solidFill>
                <a:srgbClr val="7030A0"/>
              </a:solidFill>
            </a:endParaRPr>
          </a:p>
          <a:p>
            <a:endParaRPr lang="en-IN" dirty="0"/>
          </a:p>
        </p:txBody>
      </p:sp>
    </p:spTree>
    <p:extLst>
      <p:ext uri="{BB962C8B-B14F-4D97-AF65-F5344CB8AC3E}">
        <p14:creationId xmlns:p14="http://schemas.microsoft.com/office/powerpoint/2010/main" val="4109378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2327564"/>
            <a:ext cx="3982720" cy="2427316"/>
          </a:xfrm>
          <a:prstGeom prst="rect">
            <a:avLst/>
          </a:prstGeom>
        </p:spPr>
      </p:pic>
      <p:sp>
        <p:nvSpPr>
          <p:cNvPr id="3" name="Content Placeholder 2"/>
          <p:cNvSpPr>
            <a:spLocks noGrp="1"/>
          </p:cNvSpPr>
          <p:nvPr>
            <p:ph sz="quarter" idx="10"/>
          </p:nvPr>
        </p:nvSpPr>
        <p:spPr/>
        <p:txBody>
          <a:bodyPr/>
          <a:lstStyle/>
          <a:p>
            <a:endParaRPr lang="en-IN"/>
          </a:p>
        </p:txBody>
      </p:sp>
      <p:pic>
        <p:nvPicPr>
          <p:cNvPr id="5" name="Picture 4"/>
          <p:cNvPicPr>
            <a:picLocks noChangeAspect="1"/>
          </p:cNvPicPr>
          <p:nvPr/>
        </p:nvPicPr>
        <p:blipFill>
          <a:blip r:embed="rId3"/>
          <a:stretch>
            <a:fillRect/>
          </a:stretch>
        </p:blipFill>
        <p:spPr>
          <a:xfrm>
            <a:off x="4622800" y="1769164"/>
            <a:ext cx="7035128" cy="3946688"/>
          </a:xfrm>
          <a:prstGeom prst="rect">
            <a:avLst/>
          </a:prstGeom>
        </p:spPr>
      </p:pic>
    </p:spTree>
    <p:extLst>
      <p:ext uri="{BB962C8B-B14F-4D97-AF65-F5344CB8AC3E}">
        <p14:creationId xmlns:p14="http://schemas.microsoft.com/office/powerpoint/2010/main" val="783943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a:t>
            </a:r>
            <a:endParaRPr lang="en-IN" dirty="0">
              <a:solidFill>
                <a:srgbClr val="7030A0"/>
              </a:solidFill>
            </a:endParaRPr>
          </a:p>
        </p:txBody>
      </p:sp>
      <p:sp>
        <p:nvSpPr>
          <p:cNvPr id="5" name="Rectangle 4"/>
          <p:cNvSpPr>
            <a:spLocks noGrp="1" noChangeArrowheads="1"/>
          </p:cNvSpPr>
          <p:nvPr/>
        </p:nvSpPr>
        <p:spPr bwMode="auto">
          <a:xfrm>
            <a:off x="679450" y="1530350"/>
            <a:ext cx="8394700" cy="471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solidFill>
                  <a:srgbClr val="C00000"/>
                </a:solidFill>
                <a:latin typeface="Times New Roman" panose="02020603050405020304" pitchFamily="18" charset="0"/>
              </a:rPr>
              <a:t>Notice that both union and intersection are </a:t>
            </a:r>
            <a:r>
              <a:rPr lang="en-US" altLang="en-US" sz="2400" i="1" dirty="0">
                <a:solidFill>
                  <a:srgbClr val="C00000"/>
                </a:solidFill>
                <a:latin typeface="Times New Roman" panose="02020603050405020304" pitchFamily="18" charset="0"/>
              </a:rPr>
              <a:t>commutative operations;</a:t>
            </a:r>
            <a:r>
              <a:rPr lang="en-US" altLang="en-US" sz="2400" dirty="0">
                <a:solidFill>
                  <a:srgbClr val="C00000"/>
                </a:solidFill>
                <a:latin typeface="Times New Roman" panose="02020603050405020304" pitchFamily="18" charset="0"/>
              </a:rPr>
              <a:t> that is</a:t>
            </a:r>
          </a:p>
          <a:p>
            <a:pPr>
              <a:buFont typeface="Wingdings" panose="05000000000000000000" pitchFamily="2" charset="2"/>
              <a:buNone/>
            </a:pPr>
            <a:r>
              <a:rPr lang="en-US" altLang="en-US" sz="28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R, and 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R</a:t>
            </a:r>
          </a:p>
          <a:p>
            <a:pPr>
              <a:buFont typeface="Wingdings" panose="05000000000000000000" pitchFamily="2" charset="2"/>
              <a:buNone/>
            </a:pPr>
            <a:endParaRPr lang="en-US" altLang="en-US" sz="1200" b="1" dirty="0">
              <a:solidFill>
                <a:srgbClr val="C00000"/>
              </a:solidFill>
              <a:latin typeface="Times New Roman" panose="02020603050405020304" pitchFamily="18" charset="0"/>
            </a:endParaRPr>
          </a:p>
          <a:p>
            <a:r>
              <a:rPr lang="en-US" altLang="en-US" sz="2400" dirty="0">
                <a:solidFill>
                  <a:srgbClr val="C00000"/>
                </a:solidFill>
                <a:latin typeface="Times New Roman" panose="02020603050405020304" pitchFamily="18" charset="0"/>
              </a:rPr>
              <a:t>Both union and intersection can be treated as n-</a:t>
            </a:r>
            <a:r>
              <a:rPr lang="en-US" altLang="en-US" sz="2400" dirty="0" err="1">
                <a:solidFill>
                  <a:srgbClr val="C00000"/>
                </a:solidFill>
                <a:latin typeface="Times New Roman" panose="02020603050405020304" pitchFamily="18" charset="0"/>
              </a:rPr>
              <a:t>ary</a:t>
            </a:r>
            <a:r>
              <a:rPr lang="en-US" altLang="en-US" sz="2400" dirty="0">
                <a:solidFill>
                  <a:srgbClr val="C00000"/>
                </a:solidFill>
                <a:latin typeface="Times New Roman" panose="02020603050405020304" pitchFamily="18" charset="0"/>
              </a:rPr>
              <a:t> operations applicable to any number of relations as both are </a:t>
            </a:r>
            <a:r>
              <a:rPr lang="en-US" altLang="en-US" sz="2400" i="1" dirty="0">
                <a:solidFill>
                  <a:srgbClr val="C00000"/>
                </a:solidFill>
                <a:latin typeface="Times New Roman" panose="02020603050405020304" pitchFamily="18" charset="0"/>
              </a:rPr>
              <a:t>associative operations;</a:t>
            </a:r>
            <a:r>
              <a:rPr lang="en-US" altLang="en-US" sz="2400" dirty="0">
                <a:solidFill>
                  <a:srgbClr val="C00000"/>
                </a:solidFill>
                <a:latin typeface="Times New Roman" panose="02020603050405020304" pitchFamily="18" charset="0"/>
              </a:rPr>
              <a:t> that is</a:t>
            </a:r>
          </a:p>
          <a:p>
            <a:pPr>
              <a:buFont typeface="Wingdings" panose="05000000000000000000" pitchFamily="2" charset="2"/>
              <a:buNone/>
            </a:pPr>
            <a:r>
              <a:rPr lang="en-US" altLang="en-US" sz="28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T) = (R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T, and (R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T = R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(S </a:t>
            </a:r>
            <a:r>
              <a:rPr lang="en-US" altLang="en-US" sz="2400" b="1" dirty="0">
                <a:solidFill>
                  <a:srgbClr val="C00000"/>
                </a:solidFill>
                <a:latin typeface="Symbol" panose="05050102010706020507" pitchFamily="18" charset="2"/>
              </a:rPr>
              <a:t></a:t>
            </a:r>
            <a:r>
              <a:rPr lang="en-US" altLang="en-US" sz="2400" b="1" dirty="0">
                <a:solidFill>
                  <a:srgbClr val="C00000"/>
                </a:solidFill>
                <a:latin typeface="Times New Roman" panose="02020603050405020304" pitchFamily="18" charset="0"/>
              </a:rPr>
              <a:t> T)</a:t>
            </a:r>
          </a:p>
          <a:p>
            <a:pPr>
              <a:buFont typeface="Wingdings" panose="05000000000000000000" pitchFamily="2" charset="2"/>
              <a:buNone/>
            </a:pPr>
            <a:endParaRPr lang="en-US" altLang="en-US" sz="1400" b="1" dirty="0">
              <a:solidFill>
                <a:srgbClr val="C00000"/>
              </a:solidFill>
              <a:latin typeface="Times New Roman" panose="02020603050405020304" pitchFamily="18" charset="0"/>
            </a:endParaRPr>
          </a:p>
          <a:p>
            <a:r>
              <a:rPr lang="en-US" altLang="en-US" sz="2400" dirty="0">
                <a:solidFill>
                  <a:srgbClr val="C00000"/>
                </a:solidFill>
                <a:latin typeface="Times New Roman" panose="02020603050405020304" pitchFamily="18" charset="0"/>
              </a:rPr>
              <a:t>The minus operation is </a:t>
            </a:r>
            <a:r>
              <a:rPr lang="en-US" altLang="en-US" sz="2400" i="1" dirty="0">
                <a:solidFill>
                  <a:srgbClr val="C00000"/>
                </a:solidFill>
                <a:latin typeface="Times New Roman" panose="02020603050405020304" pitchFamily="18" charset="0"/>
              </a:rPr>
              <a:t>not commutative;</a:t>
            </a:r>
            <a:r>
              <a:rPr lang="en-US" altLang="en-US" sz="2400" dirty="0">
                <a:solidFill>
                  <a:srgbClr val="C00000"/>
                </a:solidFill>
                <a:latin typeface="Times New Roman" panose="02020603050405020304" pitchFamily="18" charset="0"/>
              </a:rPr>
              <a:t> that is, in general</a:t>
            </a:r>
          </a:p>
          <a:p>
            <a:pPr>
              <a:buFont typeface="Wingdings" panose="05000000000000000000" pitchFamily="2" charset="2"/>
              <a:buNone/>
            </a:pPr>
            <a:r>
              <a:rPr lang="en-US" altLang="en-US" sz="24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R - S ≠ S – R</a:t>
            </a:r>
            <a:endParaRPr lang="en-US" altLang="en-US" sz="2400" b="1" dirty="0">
              <a:solidFill>
                <a:srgbClr val="C00000"/>
              </a:solidFill>
            </a:endParaRPr>
          </a:p>
        </p:txBody>
      </p:sp>
    </p:spTree>
    <p:extLst>
      <p:ext uri="{BB962C8B-B14F-4D97-AF65-F5344CB8AC3E}">
        <p14:creationId xmlns:p14="http://schemas.microsoft.com/office/powerpoint/2010/main" val="2510175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 Operations From Set Theory (cont.)</a:t>
            </a:r>
            <a:endParaRPr lang="en-IN" dirty="0">
              <a:solidFill>
                <a:srgbClr val="7030A0"/>
              </a:solidFill>
            </a:endParaRPr>
          </a:p>
        </p:txBody>
      </p:sp>
      <p:sp>
        <p:nvSpPr>
          <p:cNvPr id="4" name="Rectangle 3"/>
          <p:cNvSpPr>
            <a:spLocks noGrp="1" noChangeArrowheads="1"/>
          </p:cNvSpPr>
          <p:nvPr/>
        </p:nvSpPr>
        <p:spPr bwMode="auto">
          <a:xfrm>
            <a:off x="840316" y="1556016"/>
            <a:ext cx="8547100"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CARTESIAN (or cross product) Operation</a:t>
            </a:r>
          </a:p>
          <a:p>
            <a:pPr>
              <a:lnSpc>
                <a:spcPct val="80000"/>
              </a:lnSpc>
              <a:buFont typeface="Wingdings" panose="05000000000000000000" pitchFamily="2" charset="2"/>
              <a:buNone/>
            </a:pPr>
            <a:endParaRPr lang="en-US" altLang="en-US" sz="1400" b="1" dirty="0">
              <a:solidFill>
                <a:srgbClr val="C00000"/>
              </a:solidFill>
              <a:latin typeface="Times New Roman" panose="02020603050405020304" pitchFamily="18" charset="0"/>
            </a:endParaRPr>
          </a:p>
          <a:p>
            <a:pPr lvl="1">
              <a:lnSpc>
                <a:spcPct val="80000"/>
              </a:lnSpc>
            </a:pPr>
            <a:r>
              <a:rPr lang="en-US" altLang="en-US" sz="2000" dirty="0">
                <a:solidFill>
                  <a:srgbClr val="C00000"/>
                </a:solidFill>
              </a:rPr>
              <a:t>This operation is used to combine tuples from two relations in a combinatorial fashion. In general, the result of R(A</a:t>
            </a:r>
            <a:r>
              <a:rPr lang="en-US" altLang="en-US" sz="2400" baseline="-25000" dirty="0">
                <a:solidFill>
                  <a:srgbClr val="C00000"/>
                </a:solidFill>
              </a:rPr>
              <a:t>1</a:t>
            </a:r>
            <a:r>
              <a:rPr lang="en-US" altLang="en-US" sz="2000" dirty="0">
                <a:solidFill>
                  <a:srgbClr val="C00000"/>
                </a:solidFill>
              </a:rPr>
              <a:t>, A</a:t>
            </a:r>
            <a:r>
              <a:rPr lang="en-US" altLang="en-US" sz="2400" baseline="-25000" dirty="0">
                <a:solidFill>
                  <a:srgbClr val="C00000"/>
                </a:solidFill>
              </a:rPr>
              <a:t>2</a:t>
            </a:r>
            <a:r>
              <a:rPr lang="en-US" altLang="en-US" sz="2000" dirty="0">
                <a:solidFill>
                  <a:srgbClr val="C00000"/>
                </a:solidFill>
              </a:rPr>
              <a:t>, . . ., A</a:t>
            </a:r>
            <a:r>
              <a:rPr lang="en-US" altLang="en-US" sz="2400" baseline="-25000" dirty="0">
                <a:solidFill>
                  <a:srgbClr val="C00000"/>
                </a:solidFill>
              </a:rPr>
              <a:t>n</a:t>
            </a:r>
            <a:r>
              <a:rPr lang="en-US" altLang="en-US" sz="2000" dirty="0">
                <a:solidFill>
                  <a:srgbClr val="C00000"/>
                </a:solidFill>
              </a:rPr>
              <a:t>) x S(B</a:t>
            </a:r>
            <a:r>
              <a:rPr lang="en-US" altLang="en-US" sz="2400" baseline="-25000" dirty="0">
                <a:solidFill>
                  <a:srgbClr val="C00000"/>
                </a:solidFill>
              </a:rPr>
              <a:t>1</a:t>
            </a:r>
            <a:r>
              <a:rPr lang="en-US" altLang="en-US" sz="2000" dirty="0">
                <a:solidFill>
                  <a:srgbClr val="C00000"/>
                </a:solidFill>
              </a:rPr>
              <a:t>, B</a:t>
            </a:r>
            <a:r>
              <a:rPr lang="en-US" altLang="en-US" sz="2400" baseline="-25000" dirty="0">
                <a:solidFill>
                  <a:srgbClr val="C00000"/>
                </a:solidFill>
              </a:rPr>
              <a:t>2</a:t>
            </a:r>
            <a:r>
              <a:rPr lang="en-US" altLang="en-US" sz="2000" dirty="0">
                <a:solidFill>
                  <a:srgbClr val="C00000"/>
                </a:solidFill>
              </a:rPr>
              <a:t>, . . ., </a:t>
            </a:r>
            <a:r>
              <a:rPr lang="en-US" altLang="en-US" sz="2000" dirty="0" err="1">
                <a:solidFill>
                  <a:srgbClr val="C00000"/>
                </a:solidFill>
              </a:rPr>
              <a:t>B</a:t>
            </a:r>
            <a:r>
              <a:rPr lang="en-US" altLang="en-US" sz="2400" baseline="-25000" dirty="0" err="1">
                <a:solidFill>
                  <a:srgbClr val="C00000"/>
                </a:solidFill>
              </a:rPr>
              <a:t>m</a:t>
            </a:r>
            <a:r>
              <a:rPr lang="en-US" altLang="en-US" sz="2000" dirty="0">
                <a:solidFill>
                  <a:srgbClr val="C00000"/>
                </a:solidFill>
              </a:rPr>
              <a:t>) is a relation Q with degree n + m attributes Q(A</a:t>
            </a:r>
            <a:r>
              <a:rPr lang="en-US" altLang="en-US" sz="2400" baseline="-25000" dirty="0">
                <a:solidFill>
                  <a:srgbClr val="C00000"/>
                </a:solidFill>
              </a:rPr>
              <a:t>1</a:t>
            </a:r>
            <a:r>
              <a:rPr lang="en-US" altLang="en-US" sz="2000" dirty="0">
                <a:solidFill>
                  <a:srgbClr val="C00000"/>
                </a:solidFill>
              </a:rPr>
              <a:t>, A</a:t>
            </a:r>
            <a:r>
              <a:rPr lang="en-US" altLang="en-US" sz="2400" baseline="-25000" dirty="0">
                <a:solidFill>
                  <a:srgbClr val="C00000"/>
                </a:solidFill>
              </a:rPr>
              <a:t>2</a:t>
            </a:r>
            <a:r>
              <a:rPr lang="en-US" altLang="en-US" sz="2000" dirty="0">
                <a:solidFill>
                  <a:srgbClr val="C00000"/>
                </a:solidFill>
              </a:rPr>
              <a:t>, . . ., A</a:t>
            </a:r>
            <a:r>
              <a:rPr lang="en-US" altLang="en-US" sz="2400" baseline="-25000" dirty="0">
                <a:solidFill>
                  <a:srgbClr val="C00000"/>
                </a:solidFill>
              </a:rPr>
              <a:t>n</a:t>
            </a:r>
            <a:r>
              <a:rPr lang="en-US" altLang="en-US" sz="2000" dirty="0">
                <a:solidFill>
                  <a:srgbClr val="C00000"/>
                </a:solidFill>
              </a:rPr>
              <a:t>, B</a:t>
            </a:r>
            <a:r>
              <a:rPr lang="en-US" altLang="en-US" sz="2400" baseline="-25000" dirty="0">
                <a:solidFill>
                  <a:srgbClr val="C00000"/>
                </a:solidFill>
              </a:rPr>
              <a:t>1</a:t>
            </a:r>
            <a:r>
              <a:rPr lang="en-US" altLang="en-US" sz="2000" dirty="0">
                <a:solidFill>
                  <a:srgbClr val="C00000"/>
                </a:solidFill>
              </a:rPr>
              <a:t>, B</a:t>
            </a:r>
            <a:r>
              <a:rPr lang="en-US" altLang="en-US" sz="2400" baseline="-25000" dirty="0">
                <a:solidFill>
                  <a:srgbClr val="C00000"/>
                </a:solidFill>
              </a:rPr>
              <a:t>2</a:t>
            </a:r>
            <a:r>
              <a:rPr lang="en-US" altLang="en-US" sz="2000" dirty="0">
                <a:solidFill>
                  <a:srgbClr val="C00000"/>
                </a:solidFill>
              </a:rPr>
              <a:t>, . . ., </a:t>
            </a:r>
            <a:r>
              <a:rPr lang="en-US" altLang="en-US" sz="2000" dirty="0" err="1">
                <a:solidFill>
                  <a:srgbClr val="C00000"/>
                </a:solidFill>
              </a:rPr>
              <a:t>B</a:t>
            </a:r>
            <a:r>
              <a:rPr lang="en-US" altLang="en-US" sz="2400" baseline="-25000" dirty="0" err="1">
                <a:solidFill>
                  <a:srgbClr val="C00000"/>
                </a:solidFill>
              </a:rPr>
              <a:t>m</a:t>
            </a:r>
            <a:r>
              <a:rPr lang="en-US" altLang="en-US" sz="2000" dirty="0">
                <a:solidFill>
                  <a:srgbClr val="C00000"/>
                </a:solidFill>
              </a:rPr>
              <a:t>), in that order. The resulting relation Q has one tuple for each combination of tuples—one from R and one from S. </a:t>
            </a:r>
          </a:p>
          <a:p>
            <a:pPr lvl="1">
              <a:lnSpc>
                <a:spcPct val="80000"/>
              </a:lnSpc>
            </a:pPr>
            <a:r>
              <a:rPr lang="en-US" altLang="en-US" sz="2000" dirty="0">
                <a:solidFill>
                  <a:srgbClr val="C00000"/>
                </a:solidFill>
              </a:rPr>
              <a:t>Hence, if R has </a:t>
            </a:r>
            <a:r>
              <a:rPr lang="en-US" altLang="en-US" sz="2000" dirty="0" err="1">
                <a:solidFill>
                  <a:srgbClr val="C00000"/>
                </a:solidFill>
              </a:rPr>
              <a:t>n</a:t>
            </a:r>
            <a:r>
              <a:rPr lang="en-US" altLang="en-US" sz="2000" baseline="-25000" dirty="0" err="1">
                <a:solidFill>
                  <a:srgbClr val="C00000"/>
                </a:solidFill>
              </a:rPr>
              <a:t>R</a:t>
            </a:r>
            <a:r>
              <a:rPr lang="en-US" altLang="en-US" sz="2000" dirty="0">
                <a:solidFill>
                  <a:srgbClr val="C00000"/>
                </a:solidFill>
              </a:rPr>
              <a:t> tuples (denoted as |R| = </a:t>
            </a:r>
            <a:r>
              <a:rPr lang="en-US" altLang="en-US" sz="2000" dirty="0" err="1">
                <a:solidFill>
                  <a:srgbClr val="C00000"/>
                </a:solidFill>
              </a:rPr>
              <a:t>n</a:t>
            </a:r>
            <a:r>
              <a:rPr lang="en-US" altLang="en-US" sz="2000" baseline="-25000" dirty="0" err="1">
                <a:solidFill>
                  <a:srgbClr val="C00000"/>
                </a:solidFill>
              </a:rPr>
              <a:t>R</a:t>
            </a:r>
            <a:r>
              <a:rPr lang="en-US" altLang="en-US" sz="2000" dirty="0">
                <a:solidFill>
                  <a:srgbClr val="C00000"/>
                </a:solidFill>
              </a:rPr>
              <a:t> ), and S has </a:t>
            </a:r>
            <a:r>
              <a:rPr lang="en-US" altLang="en-US" sz="2000" dirty="0" err="1">
                <a:solidFill>
                  <a:srgbClr val="C00000"/>
                </a:solidFill>
              </a:rPr>
              <a:t>n</a:t>
            </a:r>
            <a:r>
              <a:rPr lang="en-US" altLang="en-US" sz="2000" baseline="-25000" dirty="0" err="1">
                <a:solidFill>
                  <a:srgbClr val="C00000"/>
                </a:solidFill>
              </a:rPr>
              <a:t>S</a:t>
            </a:r>
            <a:r>
              <a:rPr lang="en-US" altLang="en-US" sz="2000" dirty="0">
                <a:solidFill>
                  <a:srgbClr val="C00000"/>
                </a:solidFill>
              </a:rPr>
              <a:t> tuples, then</a:t>
            </a:r>
          </a:p>
          <a:p>
            <a:pPr lvl="1">
              <a:lnSpc>
                <a:spcPct val="80000"/>
              </a:lnSpc>
              <a:buFontTx/>
              <a:buNone/>
            </a:pPr>
            <a:r>
              <a:rPr lang="en-US" altLang="en-US" sz="2000" dirty="0">
                <a:solidFill>
                  <a:srgbClr val="C00000"/>
                </a:solidFill>
              </a:rPr>
              <a:t>	 | R x S | will have     </a:t>
            </a:r>
            <a:r>
              <a:rPr lang="en-US" altLang="en-US" sz="2000" dirty="0" err="1">
                <a:solidFill>
                  <a:srgbClr val="C00000"/>
                </a:solidFill>
              </a:rPr>
              <a:t>n</a:t>
            </a:r>
            <a:r>
              <a:rPr lang="en-US" altLang="en-US" sz="2000" baseline="-25000" dirty="0" err="1">
                <a:solidFill>
                  <a:srgbClr val="C00000"/>
                </a:solidFill>
              </a:rPr>
              <a:t>R</a:t>
            </a:r>
            <a:r>
              <a:rPr lang="en-US" altLang="en-US" sz="2000" dirty="0">
                <a:solidFill>
                  <a:srgbClr val="C00000"/>
                </a:solidFill>
              </a:rPr>
              <a:t> </a:t>
            </a:r>
            <a:r>
              <a:rPr lang="en-US" altLang="en-US" sz="2400" dirty="0">
                <a:solidFill>
                  <a:srgbClr val="C00000"/>
                </a:solidFill>
              </a:rPr>
              <a:t>*</a:t>
            </a:r>
            <a:r>
              <a:rPr lang="en-US" altLang="en-US" sz="2000" dirty="0">
                <a:solidFill>
                  <a:srgbClr val="C00000"/>
                </a:solidFill>
              </a:rPr>
              <a:t> </a:t>
            </a:r>
            <a:r>
              <a:rPr lang="en-US" altLang="en-US" sz="2000" dirty="0" err="1">
                <a:solidFill>
                  <a:srgbClr val="C00000"/>
                </a:solidFill>
              </a:rPr>
              <a:t>n</a:t>
            </a:r>
            <a:r>
              <a:rPr lang="en-US" altLang="en-US" sz="2000" baseline="-25000" dirty="0" err="1">
                <a:solidFill>
                  <a:srgbClr val="C00000"/>
                </a:solidFill>
              </a:rPr>
              <a:t>S</a:t>
            </a:r>
            <a:r>
              <a:rPr lang="en-US" altLang="en-US" sz="2000" dirty="0">
                <a:solidFill>
                  <a:srgbClr val="C00000"/>
                </a:solidFill>
              </a:rPr>
              <a:t> tuples.</a:t>
            </a:r>
          </a:p>
          <a:p>
            <a:pPr lvl="1">
              <a:lnSpc>
                <a:spcPct val="80000"/>
              </a:lnSpc>
            </a:pPr>
            <a:r>
              <a:rPr lang="en-US" altLang="en-US" sz="2000" dirty="0">
                <a:solidFill>
                  <a:srgbClr val="C00000"/>
                </a:solidFill>
              </a:rPr>
              <a:t>The two operands do NOT have to be "type compatible”</a:t>
            </a:r>
          </a:p>
          <a:p>
            <a:pPr>
              <a:lnSpc>
                <a:spcPct val="80000"/>
              </a:lnSpc>
              <a:buFont typeface="Wingdings" panose="05000000000000000000" pitchFamily="2" charset="2"/>
              <a:buNone/>
            </a:pPr>
            <a:r>
              <a:rPr lang="en-US" altLang="en-US" sz="10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Example:</a:t>
            </a:r>
          </a:p>
          <a:p>
            <a:pPr>
              <a:lnSpc>
                <a:spcPct val="80000"/>
              </a:lnSpc>
              <a:buFont typeface="Wingdings" panose="05000000000000000000" pitchFamily="2" charset="2"/>
              <a:buNone/>
            </a:pPr>
            <a:endParaRPr lang="en-US" altLang="en-US" sz="1200" b="1" dirty="0">
              <a:solidFill>
                <a:srgbClr val="C00000"/>
              </a:solidFill>
              <a:latin typeface="Times New Roman" panose="02020603050405020304" pitchFamily="18" charset="0"/>
            </a:endParaRPr>
          </a:p>
          <a:p>
            <a:pPr lvl="1">
              <a:lnSpc>
                <a:spcPct val="80000"/>
              </a:lnSpc>
              <a:buFontTx/>
              <a:buNone/>
            </a:pPr>
            <a:r>
              <a:rPr lang="en-US" altLang="en-US" sz="2000" b="1" dirty="0">
                <a:solidFill>
                  <a:srgbClr val="C00000"/>
                </a:solidFill>
              </a:rPr>
              <a:t>FEMALE_EMPS </a:t>
            </a:r>
            <a:r>
              <a:rPr lang="en-US" altLang="en-US" sz="2000" b="1" dirty="0">
                <a:solidFill>
                  <a:srgbClr val="C00000"/>
                </a:solidFill>
                <a:sym typeface="Symbol" panose="05050102010706020507" pitchFamily="18" charset="2"/>
              </a:rPr>
              <a:t> </a:t>
            </a:r>
            <a:r>
              <a:rPr lang="en-US" altLang="en-US" sz="2400" b="1" dirty="0">
                <a:solidFill>
                  <a:srgbClr val="C00000"/>
                </a:solidFill>
                <a:latin typeface="Symbol" panose="05050102010706020507" pitchFamily="18" charset="2"/>
              </a:rPr>
              <a:t></a:t>
            </a:r>
            <a:r>
              <a:rPr lang="en-US" altLang="en-US" sz="2000" b="1" dirty="0">
                <a:solidFill>
                  <a:srgbClr val="C00000"/>
                </a:solidFill>
              </a:rPr>
              <a:t> </a:t>
            </a:r>
            <a:r>
              <a:rPr lang="en-US" altLang="en-US" sz="2400" baseline="-25000" dirty="0">
                <a:solidFill>
                  <a:srgbClr val="C00000"/>
                </a:solidFill>
              </a:rPr>
              <a:t>SEX=’F’</a:t>
            </a:r>
            <a:r>
              <a:rPr lang="en-US" altLang="en-US" sz="2000" b="1" dirty="0">
                <a:solidFill>
                  <a:srgbClr val="C00000"/>
                </a:solidFill>
              </a:rPr>
              <a:t>(EMPLOYEE)</a:t>
            </a:r>
          </a:p>
          <a:p>
            <a:pPr lvl="1">
              <a:lnSpc>
                <a:spcPct val="70000"/>
              </a:lnSpc>
              <a:buFontTx/>
              <a:buNone/>
            </a:pPr>
            <a:r>
              <a:rPr lang="en-US" altLang="en-US" sz="2000" b="1" dirty="0">
                <a:solidFill>
                  <a:srgbClr val="C00000"/>
                </a:solidFill>
              </a:rPr>
              <a:t>EMPNAMES </a:t>
            </a:r>
            <a:r>
              <a:rPr lang="en-US" altLang="en-US" sz="2000" b="1" dirty="0">
                <a:solidFill>
                  <a:srgbClr val="C00000"/>
                </a:solidFill>
                <a:sym typeface="Symbol" panose="05050102010706020507" pitchFamily="18" charset="2"/>
              </a:rPr>
              <a:t> </a:t>
            </a:r>
            <a:r>
              <a:rPr lang="en-US" altLang="en-US" sz="2400" b="1" dirty="0">
                <a:solidFill>
                  <a:srgbClr val="C00000"/>
                </a:solidFill>
                <a:latin typeface="Symbol" panose="05050102010706020507" pitchFamily="18" charset="2"/>
              </a:rPr>
              <a:t></a:t>
            </a:r>
            <a:r>
              <a:rPr lang="en-US" altLang="en-US" sz="2000" b="1" dirty="0">
                <a:solidFill>
                  <a:srgbClr val="C00000"/>
                </a:solidFill>
              </a:rPr>
              <a:t> </a:t>
            </a:r>
            <a:r>
              <a:rPr lang="en-US" altLang="en-US" sz="2400" baseline="-25000" dirty="0">
                <a:solidFill>
                  <a:srgbClr val="C00000"/>
                </a:solidFill>
              </a:rPr>
              <a:t>FNAME, LNAME, SSN</a:t>
            </a:r>
            <a:r>
              <a:rPr lang="en-US" altLang="en-US" sz="2000" b="1" dirty="0">
                <a:solidFill>
                  <a:srgbClr val="C00000"/>
                </a:solidFill>
              </a:rPr>
              <a:t> (FEMALE_EMPS)</a:t>
            </a:r>
          </a:p>
          <a:p>
            <a:pPr lvl="1">
              <a:lnSpc>
                <a:spcPct val="70000"/>
              </a:lnSpc>
              <a:buFontTx/>
              <a:buNone/>
            </a:pPr>
            <a:endParaRPr lang="en-US" altLang="en-US" sz="2000" b="1" dirty="0">
              <a:solidFill>
                <a:srgbClr val="C00000"/>
              </a:solidFill>
            </a:endParaRPr>
          </a:p>
          <a:p>
            <a:pPr lvl="1">
              <a:lnSpc>
                <a:spcPct val="70000"/>
              </a:lnSpc>
              <a:buFontTx/>
              <a:buNone/>
            </a:pPr>
            <a:r>
              <a:rPr lang="en-US" altLang="en-US" sz="2000" b="1" dirty="0">
                <a:solidFill>
                  <a:srgbClr val="C00000"/>
                </a:solidFill>
              </a:rPr>
              <a:t>EMP_DEPENDENTS </a:t>
            </a:r>
            <a:r>
              <a:rPr lang="en-US" altLang="en-US" sz="2000" b="1" dirty="0">
                <a:solidFill>
                  <a:srgbClr val="C00000"/>
                </a:solidFill>
                <a:sym typeface="Symbol" panose="05050102010706020507" pitchFamily="18" charset="2"/>
              </a:rPr>
              <a:t> </a:t>
            </a:r>
            <a:r>
              <a:rPr lang="en-US" altLang="en-US" sz="2000" b="1" dirty="0">
                <a:solidFill>
                  <a:srgbClr val="C00000"/>
                </a:solidFill>
              </a:rPr>
              <a:t>EMPNAMES x DEPENDENT</a:t>
            </a:r>
          </a:p>
          <a:p>
            <a:pPr>
              <a:lnSpc>
                <a:spcPct val="80000"/>
              </a:lnSpc>
              <a:buFont typeface="Wingdings" panose="05000000000000000000" pitchFamily="2" charset="2"/>
              <a:buNone/>
            </a:pPr>
            <a:endParaRPr lang="en-US" altLang="en-US" sz="2000" b="1" dirty="0">
              <a:solidFill>
                <a:srgbClr val="FF0066"/>
              </a:solidFill>
              <a:latin typeface="Times New Roman" panose="02020603050405020304" pitchFamily="18" charset="0"/>
            </a:endParaRPr>
          </a:p>
        </p:txBody>
      </p:sp>
    </p:spTree>
    <p:extLst>
      <p:ext uri="{BB962C8B-B14F-4D97-AF65-F5344CB8AC3E}">
        <p14:creationId xmlns:p14="http://schemas.microsoft.com/office/powerpoint/2010/main" val="430260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400" y="1424138"/>
            <a:ext cx="8785501" cy="4943566"/>
          </a:xfrm>
        </p:spPr>
      </p:pic>
      <p:sp>
        <p:nvSpPr>
          <p:cNvPr id="3" name="Content Placeholder 2"/>
          <p:cNvSpPr>
            <a:spLocks noGrp="1"/>
          </p:cNvSpPr>
          <p:nvPr>
            <p:ph sz="quarter" idx="10"/>
          </p:nvPr>
        </p:nvSpPr>
        <p:spPr/>
        <p:txBody>
          <a:bodyPr/>
          <a:lstStyle/>
          <a:p>
            <a:r>
              <a:rPr lang="en-US" altLang="en-US" dirty="0">
                <a:solidFill>
                  <a:srgbClr val="7030A0"/>
                </a:solidFill>
                <a:latin typeface="Times New Roman" panose="02020603050405020304" pitchFamily="18" charset="0"/>
              </a:rPr>
              <a:t>CARTESIAN (or cross product) Operation</a:t>
            </a:r>
          </a:p>
          <a:p>
            <a:endParaRPr lang="en-IN" dirty="0"/>
          </a:p>
        </p:txBody>
      </p:sp>
    </p:spTree>
    <p:extLst>
      <p:ext uri="{BB962C8B-B14F-4D97-AF65-F5344CB8AC3E}">
        <p14:creationId xmlns:p14="http://schemas.microsoft.com/office/powerpoint/2010/main" val="1121167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82880" y="1534853"/>
            <a:ext cx="5016137" cy="3555656"/>
          </a:xfrm>
          <a:prstGeom prst="rect">
            <a:avLst/>
          </a:prstGeom>
        </p:spPr>
      </p:pic>
      <p:sp>
        <p:nvSpPr>
          <p:cNvPr id="3" name="Content Placeholder 2"/>
          <p:cNvSpPr>
            <a:spLocks noGrp="1"/>
          </p:cNvSpPr>
          <p:nvPr>
            <p:ph sz="quarter" idx="10"/>
          </p:nvPr>
        </p:nvSpPr>
        <p:spPr/>
        <p:txBody>
          <a:bodyPr/>
          <a:lstStyle/>
          <a:p>
            <a:r>
              <a:rPr lang="en-IN" dirty="0"/>
              <a:t>Cross Product</a:t>
            </a:r>
          </a:p>
        </p:txBody>
      </p:sp>
      <p:pic>
        <p:nvPicPr>
          <p:cNvPr id="6" name="Picture 5"/>
          <p:cNvPicPr>
            <a:picLocks noChangeAspect="1"/>
          </p:cNvPicPr>
          <p:nvPr/>
        </p:nvPicPr>
        <p:blipFill>
          <a:blip r:embed="rId3"/>
          <a:stretch>
            <a:fillRect/>
          </a:stretch>
        </p:blipFill>
        <p:spPr>
          <a:xfrm>
            <a:off x="5199017" y="1295400"/>
            <a:ext cx="6890074" cy="4922520"/>
          </a:xfrm>
          <a:prstGeom prst="rect">
            <a:avLst/>
          </a:prstGeom>
        </p:spPr>
      </p:pic>
    </p:spTree>
    <p:extLst>
      <p:ext uri="{BB962C8B-B14F-4D97-AF65-F5344CB8AC3E}">
        <p14:creationId xmlns:p14="http://schemas.microsoft.com/office/powerpoint/2010/main" val="104468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latin typeface="Times New Roman" panose="02020603050405020304" pitchFamily="18" charset="0"/>
              </a:rPr>
              <a:t>CARTESIAN (or cross product) Operation</a:t>
            </a:r>
          </a:p>
          <a:p>
            <a:endParaRPr lang="en-IN" dirty="0"/>
          </a:p>
        </p:txBody>
      </p:sp>
      <p:pic>
        <p:nvPicPr>
          <p:cNvPr id="4" name="Content Placeholder 3"/>
          <p:cNvPicPr>
            <a:picLocks noGrp="1" noChangeAspect="1"/>
          </p:cNvPicPr>
          <p:nvPr>
            <p:ph idx="1"/>
          </p:nvPr>
        </p:nvPicPr>
        <p:blipFill>
          <a:blip r:embed="rId2"/>
          <a:stretch>
            <a:fillRect/>
          </a:stretch>
        </p:blipFill>
        <p:spPr>
          <a:xfrm>
            <a:off x="2016125" y="2418556"/>
            <a:ext cx="7753350" cy="2676525"/>
          </a:xfrm>
          <a:prstGeom prst="rect">
            <a:avLst/>
          </a:prstGeom>
        </p:spPr>
      </p:pic>
    </p:spTree>
    <p:extLst>
      <p:ext uri="{BB962C8B-B14F-4D97-AF65-F5344CB8AC3E}">
        <p14:creationId xmlns:p14="http://schemas.microsoft.com/office/powerpoint/2010/main" val="2495114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latin typeface="Times New Roman" panose="02020603050405020304" pitchFamily="18" charset="0"/>
              </a:rPr>
              <a:t>CARTESIAN (or cross product) Operation</a:t>
            </a:r>
          </a:p>
          <a:p>
            <a:endParaRPr lang="en-IN" dirty="0"/>
          </a:p>
        </p:txBody>
      </p:sp>
      <p:pic>
        <p:nvPicPr>
          <p:cNvPr id="9" name="Picture 8"/>
          <p:cNvPicPr>
            <a:picLocks noChangeAspect="1"/>
          </p:cNvPicPr>
          <p:nvPr/>
        </p:nvPicPr>
        <p:blipFill>
          <a:blip r:embed="rId2"/>
          <a:stretch>
            <a:fillRect/>
          </a:stretch>
        </p:blipFill>
        <p:spPr>
          <a:xfrm>
            <a:off x="220869" y="4032181"/>
            <a:ext cx="5067300" cy="2371725"/>
          </a:xfrm>
          <a:prstGeom prst="rect">
            <a:avLst/>
          </a:prstGeom>
        </p:spPr>
      </p:pic>
      <p:pic>
        <p:nvPicPr>
          <p:cNvPr id="10" name="Picture 9"/>
          <p:cNvPicPr>
            <a:picLocks noChangeAspect="1"/>
          </p:cNvPicPr>
          <p:nvPr/>
        </p:nvPicPr>
        <p:blipFill>
          <a:blip r:embed="rId3"/>
          <a:stretch>
            <a:fillRect/>
          </a:stretch>
        </p:blipFill>
        <p:spPr>
          <a:xfrm>
            <a:off x="0" y="1383194"/>
            <a:ext cx="6453809" cy="2322445"/>
          </a:xfrm>
          <a:prstGeom prst="rect">
            <a:avLst/>
          </a:prstGeom>
        </p:spPr>
      </p:pic>
      <p:pic>
        <p:nvPicPr>
          <p:cNvPr id="11" name="Picture 10"/>
          <p:cNvPicPr>
            <a:picLocks noChangeAspect="1"/>
          </p:cNvPicPr>
          <p:nvPr/>
        </p:nvPicPr>
        <p:blipFill>
          <a:blip r:embed="rId4"/>
          <a:stretch>
            <a:fillRect/>
          </a:stretch>
        </p:blipFill>
        <p:spPr>
          <a:xfrm>
            <a:off x="6453809" y="1643271"/>
            <a:ext cx="5738191" cy="4921592"/>
          </a:xfrm>
          <a:prstGeom prst="rect">
            <a:avLst/>
          </a:prstGeom>
        </p:spPr>
      </p:pic>
      <p:pic>
        <p:nvPicPr>
          <p:cNvPr id="13" name="Picture 12"/>
          <p:cNvPicPr>
            <a:picLocks noChangeAspect="1"/>
          </p:cNvPicPr>
          <p:nvPr/>
        </p:nvPicPr>
        <p:blipFill>
          <a:blip r:embed="rId5"/>
          <a:stretch>
            <a:fillRect/>
          </a:stretch>
        </p:blipFill>
        <p:spPr>
          <a:xfrm>
            <a:off x="2345635" y="2842073"/>
            <a:ext cx="4108174" cy="863566"/>
          </a:xfrm>
          <a:prstGeom prst="rect">
            <a:avLst/>
          </a:prstGeom>
        </p:spPr>
      </p:pic>
    </p:spTree>
    <p:extLst>
      <p:ext uri="{BB962C8B-B14F-4D97-AF65-F5344CB8AC3E}">
        <p14:creationId xmlns:p14="http://schemas.microsoft.com/office/powerpoint/2010/main" val="4282038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sp>
        <p:nvSpPr>
          <p:cNvPr id="5" name="Rectangle 4"/>
          <p:cNvSpPr>
            <a:spLocks noGrp="1" noChangeArrowheads="1"/>
          </p:cNvSpPr>
          <p:nvPr/>
        </p:nvSpPr>
        <p:spPr bwMode="auto">
          <a:xfrm>
            <a:off x="861483" y="1518942"/>
            <a:ext cx="8925984"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solidFill>
                  <a:srgbClr val="C00000"/>
                </a:solidFill>
                <a:latin typeface="Times New Roman" panose="02020603050405020304" pitchFamily="18" charset="0"/>
              </a:rPr>
              <a:t>Rename Operation</a:t>
            </a:r>
          </a:p>
          <a:p>
            <a:pPr>
              <a:lnSpc>
                <a:spcPct val="80000"/>
              </a:lnSpc>
            </a:pPr>
            <a:endParaRPr lang="en-US" altLang="en-US" sz="10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500" dirty="0">
                <a:solidFill>
                  <a:srgbClr val="C00000"/>
                </a:solidFill>
                <a:latin typeface="Times New Roman" panose="02020603050405020304" pitchFamily="18" charset="0"/>
              </a:rPr>
              <a:t>	</a:t>
            </a:r>
            <a:r>
              <a:rPr lang="en-US" altLang="en-US" sz="2000" dirty="0">
                <a:solidFill>
                  <a:srgbClr val="C00000"/>
                </a:solidFill>
                <a:latin typeface="Times New Roman" panose="02020603050405020304" pitchFamily="18" charset="0"/>
              </a:rPr>
              <a:t>We may want to apply several relational algebra operations one after the other. Either we can write the operations as a single </a:t>
            </a:r>
            <a:r>
              <a:rPr lang="en-US" altLang="en-US" sz="2000" b="1" dirty="0">
                <a:solidFill>
                  <a:srgbClr val="C00000"/>
                </a:solidFill>
                <a:latin typeface="Times New Roman" panose="02020603050405020304" pitchFamily="18" charset="0"/>
              </a:rPr>
              <a:t>relational algebra expression</a:t>
            </a:r>
            <a:r>
              <a:rPr lang="en-US" altLang="en-US" sz="2000" dirty="0">
                <a:solidFill>
                  <a:srgbClr val="C00000"/>
                </a:solidFill>
                <a:latin typeface="Times New Roman" panose="02020603050405020304" pitchFamily="18" charset="0"/>
              </a:rPr>
              <a:t> by nesting the operations, or we can apply one operation at a time and create </a:t>
            </a:r>
            <a:r>
              <a:rPr lang="en-US" altLang="en-US" sz="2000" b="1" dirty="0">
                <a:solidFill>
                  <a:srgbClr val="C00000"/>
                </a:solidFill>
                <a:latin typeface="Times New Roman" panose="02020603050405020304" pitchFamily="18" charset="0"/>
              </a:rPr>
              <a:t>intermediate result relations</a:t>
            </a:r>
            <a:r>
              <a:rPr lang="en-US" altLang="en-US" sz="2000" dirty="0">
                <a:solidFill>
                  <a:srgbClr val="C00000"/>
                </a:solidFill>
                <a:latin typeface="Times New Roman" panose="02020603050405020304" pitchFamily="18" charset="0"/>
              </a:rPr>
              <a:t>. In the latter case, we must give names to the relations that hold the intermediate results. </a:t>
            </a:r>
          </a:p>
          <a:p>
            <a:pPr>
              <a:lnSpc>
                <a:spcPct val="80000"/>
              </a:lnSpc>
              <a:buFont typeface="Wingdings" panose="05000000000000000000" pitchFamily="2" charset="2"/>
              <a:buNone/>
            </a:pPr>
            <a:r>
              <a:rPr lang="en-US" altLang="en-US" sz="800" dirty="0">
                <a:solidFill>
                  <a:srgbClr val="C00000"/>
                </a:solidFill>
                <a:latin typeface="Times New Roman" panose="02020603050405020304" pitchFamily="18" charset="0"/>
              </a:rPr>
              <a:t>	</a:t>
            </a:r>
          </a:p>
          <a:p>
            <a:pPr>
              <a:lnSpc>
                <a:spcPct val="80000"/>
              </a:lnSpc>
              <a:buFont typeface="Wingdings" panose="05000000000000000000" pitchFamily="2" charset="2"/>
              <a:buNone/>
            </a:pPr>
            <a:r>
              <a:rPr lang="en-US" altLang="en-US" sz="18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Example:</a:t>
            </a:r>
            <a:r>
              <a:rPr lang="en-US" altLang="en-US" sz="2000" dirty="0">
                <a:solidFill>
                  <a:srgbClr val="C00000"/>
                </a:solidFill>
                <a:latin typeface="Times New Roman" panose="02020603050405020304" pitchFamily="18" charset="0"/>
              </a:rPr>
              <a:t> To retrieve the first name, last name, and salary of all employees who work in department number 5, we must apply a select and a project operation. We can write a single relational algebra expression as follows: </a:t>
            </a:r>
            <a:endParaRPr lang="en-US" altLang="en-US" sz="1000" dirty="0">
              <a:solidFill>
                <a:srgbClr val="C00000"/>
              </a:solidFill>
              <a:latin typeface="Times New Roman" panose="02020603050405020304" pitchFamily="18" charset="0"/>
            </a:endParaRPr>
          </a:p>
          <a:p>
            <a:pPr>
              <a:lnSpc>
                <a:spcPct val="8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800" dirty="0">
                <a:solidFill>
                  <a:srgbClr val="C00000"/>
                </a:solidFill>
                <a:latin typeface="Times New Roman" panose="02020603050405020304" pitchFamily="18" charset="0"/>
              </a:rPr>
              <a:t>	</a:t>
            </a:r>
            <a:r>
              <a:rPr lang="en-US" altLang="en-US" sz="2800" b="1" dirty="0">
                <a:solidFill>
                  <a:srgbClr val="C00000"/>
                </a:solidFill>
                <a:latin typeface="Symbol" panose="05050102010706020507" pitchFamily="18" charset="2"/>
              </a:rPr>
              <a:t></a:t>
            </a:r>
            <a:r>
              <a:rPr lang="en-US" altLang="en-US" sz="1800" b="1" baseline="-25000" dirty="0">
                <a:solidFill>
                  <a:srgbClr val="C00000"/>
                </a:solidFill>
                <a:latin typeface="Times New Roman" panose="02020603050405020304" pitchFamily="18" charset="0"/>
              </a:rPr>
              <a:t>FNAME, LNAME, SALARY</a:t>
            </a:r>
            <a:r>
              <a:rPr lang="en-US" altLang="en-US" sz="2000" b="1" dirty="0">
                <a:solidFill>
                  <a:srgbClr val="C00000"/>
                </a:solidFill>
                <a:latin typeface="Times New Roman" panose="02020603050405020304" pitchFamily="18" charset="0"/>
              </a:rPr>
              <a:t>(</a:t>
            </a:r>
            <a:r>
              <a:rPr lang="en-US" altLang="en-US" sz="28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baseline="-25000" dirty="0">
                <a:solidFill>
                  <a:srgbClr val="C00000"/>
                </a:solidFill>
                <a:latin typeface="Times New Roman" panose="02020603050405020304" pitchFamily="18" charset="0"/>
              </a:rPr>
              <a:t>DNO=5</a:t>
            </a:r>
            <a:r>
              <a:rPr lang="en-US" altLang="en-US" sz="2000" b="1" dirty="0">
                <a:solidFill>
                  <a:srgbClr val="C00000"/>
                </a:solidFill>
                <a:latin typeface="Times New Roman" panose="02020603050405020304" pitchFamily="18" charset="0"/>
              </a:rPr>
              <a:t>(EMPLOYEE))</a:t>
            </a:r>
          </a:p>
          <a:p>
            <a:pPr>
              <a:lnSpc>
                <a:spcPct val="80000"/>
              </a:lnSpc>
              <a:buFont typeface="Wingdings" panose="05000000000000000000" pitchFamily="2" charset="2"/>
              <a:buNone/>
            </a:pPr>
            <a:endParaRPr lang="en-US" altLang="en-US" sz="10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000" dirty="0">
                <a:solidFill>
                  <a:srgbClr val="C00000"/>
                </a:solidFill>
              </a:rPr>
              <a:t>	</a:t>
            </a:r>
            <a:r>
              <a:rPr lang="en-US" altLang="en-US" sz="2000" dirty="0">
                <a:solidFill>
                  <a:srgbClr val="C00000"/>
                </a:solidFill>
              </a:rPr>
              <a:t>OR </a:t>
            </a:r>
            <a:r>
              <a:rPr lang="en-US" altLang="en-US" sz="2000" dirty="0">
                <a:solidFill>
                  <a:srgbClr val="C00000"/>
                </a:solidFill>
                <a:latin typeface="Times New Roman" panose="02020603050405020304" pitchFamily="18" charset="0"/>
              </a:rPr>
              <a:t>We can explicitly show the sequence of operations, giving a name to each intermediate relation:</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2000" b="1" dirty="0">
                <a:solidFill>
                  <a:srgbClr val="C00000"/>
                </a:solidFill>
                <a:latin typeface="Times New Roman" panose="02020603050405020304" pitchFamily="18" charset="0"/>
              </a:rPr>
              <a:t>DEP5_EMPS </a:t>
            </a:r>
            <a:r>
              <a:rPr lang="en-US" altLang="en-US" sz="2000" b="1" dirty="0">
                <a:solidFill>
                  <a:srgbClr val="C00000"/>
                </a:solidFill>
                <a:latin typeface="Times New Roman" panose="02020603050405020304" pitchFamily="18" charset="0"/>
                <a:sym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baseline="-25000" dirty="0">
                <a:solidFill>
                  <a:srgbClr val="C00000"/>
                </a:solidFill>
                <a:latin typeface="Times New Roman" panose="02020603050405020304" pitchFamily="18" charset="0"/>
              </a:rPr>
              <a:t>DNO=5</a:t>
            </a:r>
            <a:r>
              <a:rPr lang="en-US" altLang="en-US" sz="2000" b="1" dirty="0">
                <a:solidFill>
                  <a:srgbClr val="C00000"/>
                </a:solidFill>
                <a:latin typeface="Times New Roman" panose="02020603050405020304" pitchFamily="18" charset="0"/>
              </a:rPr>
              <a:t>(EMPLOYEE)</a:t>
            </a:r>
          </a:p>
          <a:p>
            <a:pPr>
              <a:lnSpc>
                <a:spcPct val="80000"/>
              </a:lnSpc>
              <a:buFont typeface="Wingdings" panose="05000000000000000000" pitchFamily="2" charset="2"/>
              <a:buNone/>
            </a:pPr>
            <a:r>
              <a:rPr lang="en-US" altLang="en-US" sz="2000" b="1" dirty="0">
                <a:solidFill>
                  <a:srgbClr val="C00000"/>
                </a:solidFill>
                <a:latin typeface="Times New Roman" panose="02020603050405020304" pitchFamily="18" charset="0"/>
              </a:rPr>
              <a:t>	RESULT </a:t>
            </a:r>
            <a:r>
              <a:rPr lang="en-US" altLang="en-US" sz="2000" b="1" dirty="0">
                <a:solidFill>
                  <a:srgbClr val="C00000"/>
                </a:solidFill>
                <a:latin typeface="Times New Roman" panose="02020603050405020304" pitchFamily="18" charset="0"/>
                <a:sym typeface="Symbol" panose="05050102010706020507" pitchFamily="18" charset="2"/>
              </a:rPr>
              <a:t> </a:t>
            </a:r>
            <a:r>
              <a:rPr lang="en-US" altLang="en-US" sz="2800" b="1" dirty="0">
                <a:solidFill>
                  <a:srgbClr val="C00000"/>
                </a:solidFill>
                <a:latin typeface="Symbol" panose="05050102010706020507" pitchFamily="18" charset="2"/>
              </a:rPr>
              <a:t></a:t>
            </a:r>
            <a:r>
              <a:rPr lang="en-US" altLang="en-US" sz="2000" b="1" dirty="0">
                <a:solidFill>
                  <a:srgbClr val="C00000"/>
                </a:solidFill>
                <a:latin typeface="Times New Roman" panose="02020603050405020304" pitchFamily="18" charset="0"/>
              </a:rPr>
              <a:t> </a:t>
            </a:r>
            <a:r>
              <a:rPr lang="en-US" altLang="en-US" sz="1800" b="1" baseline="-25000" dirty="0">
                <a:solidFill>
                  <a:srgbClr val="C00000"/>
                </a:solidFill>
                <a:latin typeface="Times New Roman" panose="02020603050405020304" pitchFamily="18" charset="0"/>
              </a:rPr>
              <a:t>FNAME, LNAME, SALARY</a:t>
            </a:r>
            <a:r>
              <a:rPr lang="en-US" altLang="en-US" sz="2000" b="1" dirty="0">
                <a:solidFill>
                  <a:srgbClr val="C00000"/>
                </a:solidFill>
                <a:latin typeface="Times New Roman" panose="02020603050405020304" pitchFamily="18" charset="0"/>
              </a:rPr>
              <a:t> (DEP5_EMPS)</a:t>
            </a:r>
            <a:r>
              <a:rPr lang="en-US" altLang="en-US" sz="1200" dirty="0">
                <a:latin typeface="Times New Roman" panose="02020603050405020304" pitchFamily="18" charset="0"/>
              </a:rPr>
              <a:t>	</a:t>
            </a:r>
          </a:p>
        </p:txBody>
      </p:sp>
    </p:spTree>
    <p:extLst>
      <p:ext uri="{BB962C8B-B14F-4D97-AF65-F5344CB8AC3E}">
        <p14:creationId xmlns:p14="http://schemas.microsoft.com/office/powerpoint/2010/main" val="3275625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sp>
        <p:nvSpPr>
          <p:cNvPr id="4" name="Rectangle 3"/>
          <p:cNvSpPr>
            <a:spLocks noGrp="1" noChangeArrowheads="1"/>
          </p:cNvSpPr>
          <p:nvPr/>
        </p:nvSpPr>
        <p:spPr bwMode="auto">
          <a:xfrm>
            <a:off x="1064683" y="1524000"/>
            <a:ext cx="8875184"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000" b="1" dirty="0">
                <a:solidFill>
                  <a:srgbClr val="C00000"/>
                </a:solidFill>
                <a:latin typeface="Times New Roman" panose="02020603050405020304" pitchFamily="18" charset="0"/>
              </a:rPr>
              <a:t>Rename Operation (cont.)</a:t>
            </a:r>
          </a:p>
          <a:p>
            <a:pPr>
              <a:lnSpc>
                <a:spcPct val="80000"/>
              </a:lnSpc>
            </a:pPr>
            <a:endParaRPr lang="en-US" altLang="en-US" sz="9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300" dirty="0">
                <a:solidFill>
                  <a:srgbClr val="C00000"/>
                </a:solidFill>
                <a:latin typeface="Times New Roman" panose="02020603050405020304" pitchFamily="18" charset="0"/>
              </a:rPr>
              <a:t>	</a:t>
            </a:r>
            <a:r>
              <a:rPr lang="en-US" altLang="en-US" sz="1800" dirty="0">
                <a:solidFill>
                  <a:srgbClr val="C00000"/>
                </a:solidFill>
                <a:latin typeface="Times New Roman" panose="02020603050405020304" pitchFamily="18" charset="0"/>
              </a:rPr>
              <a:t>	The rename operator is </a:t>
            </a:r>
            <a:r>
              <a:rPr lang="en-US" altLang="en-US" sz="1800" dirty="0">
                <a:solidFill>
                  <a:srgbClr val="C00000"/>
                </a:solidFill>
                <a:latin typeface="Symbol" panose="05050102010706020507" pitchFamily="18" charset="2"/>
                <a:sym typeface="Symbol" panose="05050102010706020507" pitchFamily="18" charset="2"/>
              </a:rPr>
              <a:t></a:t>
            </a:r>
          </a:p>
          <a:p>
            <a:pPr>
              <a:lnSpc>
                <a:spcPct val="80000"/>
              </a:lnSpc>
              <a:buFont typeface="Wingdings" panose="05000000000000000000" pitchFamily="2" charset="2"/>
              <a:buNone/>
            </a:pPr>
            <a:endParaRPr lang="en-US" altLang="en-US" sz="1800" dirty="0">
              <a:solidFill>
                <a:srgbClr val="C00000"/>
              </a:solidFill>
              <a:latin typeface="Symbol" panose="05050102010706020507" pitchFamily="18" charset="2"/>
              <a:sym typeface="Symbol" panose="05050102010706020507" pitchFamily="18" charset="2"/>
            </a:endParaRPr>
          </a:p>
          <a:p>
            <a:pPr>
              <a:lnSpc>
                <a:spcPct val="80000"/>
              </a:lnSpc>
              <a:buFont typeface="Wingdings" panose="05000000000000000000" pitchFamily="2" charset="2"/>
              <a:buNone/>
            </a:pPr>
            <a:r>
              <a:rPr lang="en-US" altLang="en-US" sz="1800" dirty="0">
                <a:solidFill>
                  <a:srgbClr val="C00000"/>
                </a:solidFill>
                <a:latin typeface="Times New Roman" panose="02020603050405020304" pitchFamily="18" charset="0"/>
              </a:rPr>
              <a:t>	</a:t>
            </a:r>
            <a:r>
              <a:rPr lang="en-US" altLang="en-US" sz="2400" dirty="0">
                <a:solidFill>
                  <a:srgbClr val="C00000"/>
                </a:solidFill>
                <a:latin typeface="Times New Roman" panose="02020603050405020304" pitchFamily="18" charset="0"/>
              </a:rPr>
              <a:t>The general Rename operation can be expressed by any of the following forms:</a:t>
            </a:r>
          </a:p>
          <a:p>
            <a:pPr>
              <a:lnSpc>
                <a:spcPct val="80000"/>
              </a:lnSpc>
              <a:buFont typeface="Wingdings" panose="05000000000000000000" pitchFamily="2" charset="2"/>
              <a:buNone/>
            </a:pPr>
            <a:endParaRPr lang="en-US" altLang="en-US" sz="2400" dirty="0">
              <a:solidFill>
                <a:srgbClr val="C00000"/>
              </a:solidFill>
              <a:latin typeface="Times New Roman" panose="02020603050405020304" pitchFamily="18" charset="0"/>
            </a:endParaRPr>
          </a:p>
          <a:p>
            <a:pPr>
              <a:lnSpc>
                <a:spcPct val="180000"/>
              </a:lnSpc>
              <a:buFont typeface="Symbol" panose="05050102010706020507" pitchFamily="18" charset="2"/>
              <a:buChar char="-"/>
            </a:pPr>
            <a:r>
              <a:rPr lang="en-US" altLang="en-US" sz="1800" baseline="-25000" dirty="0">
                <a:solidFill>
                  <a:srgbClr val="C00000"/>
                </a:solidFill>
                <a:latin typeface="Times New Roman" panose="02020603050405020304" pitchFamily="18" charset="0"/>
                <a:sym typeface="Symbol" panose="05050102010706020507" pitchFamily="18" charset="2"/>
              </a:rPr>
              <a:t> </a:t>
            </a:r>
            <a:r>
              <a:rPr lang="en-US" altLang="en-US" sz="1800" dirty="0">
                <a:solidFill>
                  <a:srgbClr val="C00000"/>
                </a:solidFill>
                <a:latin typeface="Symbol" panose="05050102010706020507" pitchFamily="18" charset="2"/>
                <a:sym typeface="Symbol" panose="05050102010706020507" pitchFamily="18" charset="2"/>
              </a:rPr>
              <a:t></a:t>
            </a:r>
            <a:r>
              <a:rPr lang="en-US" altLang="en-US" sz="1800" baseline="-25000" dirty="0">
                <a:solidFill>
                  <a:srgbClr val="C00000"/>
                </a:solidFill>
                <a:latin typeface="Symbol" panose="05050102010706020507" pitchFamily="18" charset="2"/>
                <a:sym typeface="Symbol" panose="05050102010706020507" pitchFamily="18" charset="2"/>
              </a:rPr>
              <a:t> </a:t>
            </a:r>
            <a:r>
              <a:rPr lang="en-US" altLang="en-US" sz="1800" baseline="-25000" dirty="0">
                <a:solidFill>
                  <a:srgbClr val="C00000"/>
                </a:solidFill>
                <a:latin typeface="Times New Roman" panose="02020603050405020304" pitchFamily="18" charset="0"/>
                <a:sym typeface="Symbol" panose="05050102010706020507" pitchFamily="18" charset="2"/>
              </a:rPr>
              <a:t>S (B</a:t>
            </a:r>
            <a:r>
              <a:rPr lang="en-US" altLang="en-US" sz="1800" baseline="-40000" dirty="0">
                <a:solidFill>
                  <a:srgbClr val="C00000"/>
                </a:solidFill>
                <a:latin typeface="Times New Roman" panose="02020603050405020304" pitchFamily="18" charset="0"/>
                <a:sym typeface="Symbol" panose="05050102010706020507" pitchFamily="18" charset="2"/>
              </a:rPr>
              <a:t>1</a:t>
            </a:r>
            <a:r>
              <a:rPr lang="en-US" altLang="en-US" sz="1800" baseline="-25000" dirty="0">
                <a:solidFill>
                  <a:srgbClr val="C00000"/>
                </a:solidFill>
                <a:latin typeface="Times New Roman" panose="02020603050405020304" pitchFamily="18" charset="0"/>
                <a:sym typeface="Symbol" panose="05050102010706020507" pitchFamily="18" charset="2"/>
              </a:rPr>
              <a:t>, B</a:t>
            </a:r>
            <a:r>
              <a:rPr lang="en-US" altLang="en-US" sz="1800" baseline="-40000" dirty="0">
                <a:solidFill>
                  <a:srgbClr val="C00000"/>
                </a:solidFill>
                <a:latin typeface="Times New Roman" panose="02020603050405020304" pitchFamily="18" charset="0"/>
                <a:sym typeface="Symbol" panose="05050102010706020507" pitchFamily="18" charset="2"/>
              </a:rPr>
              <a:t>2</a:t>
            </a:r>
            <a:r>
              <a:rPr lang="en-US" altLang="en-US" sz="1800" baseline="-25000" dirty="0">
                <a:solidFill>
                  <a:srgbClr val="C00000"/>
                </a:solidFill>
                <a:latin typeface="Times New Roman" panose="02020603050405020304" pitchFamily="18" charset="0"/>
                <a:sym typeface="Symbol" panose="05050102010706020507" pitchFamily="18" charset="2"/>
              </a:rPr>
              <a:t>, …, </a:t>
            </a:r>
            <a:r>
              <a:rPr lang="en-US" altLang="en-US" sz="1800" baseline="-25000" dirty="0" err="1">
                <a:solidFill>
                  <a:srgbClr val="C00000"/>
                </a:solidFill>
                <a:latin typeface="Times New Roman" panose="02020603050405020304" pitchFamily="18" charset="0"/>
                <a:sym typeface="Symbol" panose="05050102010706020507" pitchFamily="18" charset="2"/>
              </a:rPr>
              <a:t>B</a:t>
            </a:r>
            <a:r>
              <a:rPr lang="en-US" altLang="en-US" sz="1800" baseline="-40000" dirty="0" err="1">
                <a:solidFill>
                  <a:srgbClr val="C00000"/>
                </a:solidFill>
                <a:latin typeface="Times New Roman" panose="02020603050405020304" pitchFamily="18" charset="0"/>
                <a:sym typeface="Symbol" panose="05050102010706020507" pitchFamily="18" charset="2"/>
              </a:rPr>
              <a:t>n</a:t>
            </a:r>
            <a:r>
              <a:rPr lang="en-US" altLang="en-US" sz="1800" baseline="-25000" dirty="0">
                <a:solidFill>
                  <a:srgbClr val="C00000"/>
                </a:solidFill>
                <a:latin typeface="Times New Roman" panose="02020603050405020304" pitchFamily="18" charset="0"/>
                <a:sym typeface="Symbol" panose="05050102010706020507" pitchFamily="18" charset="2"/>
              </a:rPr>
              <a:t> )  </a:t>
            </a:r>
            <a:r>
              <a:rPr lang="en-US" altLang="en-US" sz="2000" dirty="0">
                <a:solidFill>
                  <a:srgbClr val="C00000"/>
                </a:solidFill>
                <a:latin typeface="Times New Roman" panose="02020603050405020304" pitchFamily="18" charset="0"/>
                <a:sym typeface="Symbol" panose="05050102010706020507" pitchFamily="18" charset="2"/>
              </a:rPr>
              <a:t>( R)</a:t>
            </a:r>
            <a:r>
              <a:rPr lang="en-US" altLang="en-US" sz="1800" baseline="-25000" dirty="0">
                <a:solidFill>
                  <a:srgbClr val="C00000"/>
                </a:solidFill>
                <a:latin typeface="Times New Roman" panose="02020603050405020304" pitchFamily="18" charset="0"/>
                <a:sym typeface="Symbol" panose="05050102010706020507" pitchFamily="18" charset="2"/>
              </a:rPr>
              <a:t>  </a:t>
            </a:r>
            <a:r>
              <a:rPr lang="en-US" altLang="en-US" sz="1800" dirty="0">
                <a:solidFill>
                  <a:srgbClr val="C00000"/>
                </a:solidFill>
                <a:latin typeface="Symbol" panose="05050102010706020507" pitchFamily="18" charset="2"/>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is a renamed relation</a:t>
            </a:r>
            <a:r>
              <a:rPr lang="en-US" altLang="en-US" sz="1800" dirty="0">
                <a:solidFill>
                  <a:srgbClr val="C00000"/>
                </a:solidFill>
                <a:latin typeface="Symbol" panose="05050102010706020507" pitchFamily="18" charset="2"/>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S based on R with column names </a:t>
            </a:r>
            <a:r>
              <a:rPr lang="en-US" altLang="en-US" sz="1400" dirty="0">
                <a:solidFill>
                  <a:srgbClr val="C00000"/>
                </a:solidFill>
                <a:latin typeface="Times New Roman" panose="02020603050405020304" pitchFamily="18" charset="0"/>
                <a:sym typeface="Symbol" panose="05050102010706020507" pitchFamily="18" charset="2"/>
              </a:rPr>
              <a:t>B</a:t>
            </a:r>
            <a:r>
              <a:rPr lang="en-US" altLang="en-US" sz="1400" baseline="-25000" dirty="0">
                <a:solidFill>
                  <a:srgbClr val="C00000"/>
                </a:solidFill>
                <a:latin typeface="Times New Roman" panose="02020603050405020304" pitchFamily="18" charset="0"/>
                <a:sym typeface="Symbol" panose="05050102010706020507" pitchFamily="18" charset="2"/>
              </a:rPr>
              <a:t>1</a:t>
            </a:r>
            <a:r>
              <a:rPr lang="en-US" altLang="en-US" sz="1400" dirty="0">
                <a:solidFill>
                  <a:srgbClr val="C00000"/>
                </a:solidFill>
                <a:latin typeface="Times New Roman" panose="02020603050405020304" pitchFamily="18" charset="0"/>
                <a:sym typeface="Symbol" panose="05050102010706020507" pitchFamily="18" charset="2"/>
              </a:rPr>
              <a:t>, B</a:t>
            </a:r>
            <a:r>
              <a:rPr lang="en-US" altLang="en-US" sz="1400" baseline="-25000" dirty="0">
                <a:solidFill>
                  <a:srgbClr val="C00000"/>
                </a:solidFill>
                <a:latin typeface="Times New Roman" panose="02020603050405020304" pitchFamily="18" charset="0"/>
                <a:sym typeface="Symbol" panose="05050102010706020507" pitchFamily="18" charset="2"/>
              </a:rPr>
              <a:t>1</a:t>
            </a:r>
            <a:r>
              <a:rPr lang="en-US" altLang="en-US" sz="1400" dirty="0">
                <a:solidFill>
                  <a:srgbClr val="C00000"/>
                </a:solidFill>
                <a:latin typeface="Times New Roman" panose="02020603050405020304" pitchFamily="18" charset="0"/>
                <a:sym typeface="Symbol" panose="05050102010706020507" pitchFamily="18" charset="2"/>
              </a:rPr>
              <a:t>, 				…..B</a:t>
            </a:r>
            <a:r>
              <a:rPr lang="en-US" altLang="en-US" sz="1400" baseline="-25000" dirty="0">
                <a:solidFill>
                  <a:srgbClr val="C00000"/>
                </a:solidFill>
                <a:latin typeface="Times New Roman" panose="02020603050405020304" pitchFamily="18" charset="0"/>
                <a:sym typeface="Symbol" panose="05050102010706020507" pitchFamily="18" charset="2"/>
              </a:rPr>
              <a:t>n</a:t>
            </a:r>
            <a:r>
              <a:rPr lang="en-US" altLang="en-US" sz="1400" dirty="0">
                <a:solidFill>
                  <a:srgbClr val="C00000"/>
                </a:solidFill>
                <a:latin typeface="Symbol" panose="05050102010706020507" pitchFamily="18" charset="2"/>
                <a:sym typeface="Symbol" panose="05050102010706020507" pitchFamily="18" charset="2"/>
              </a:rPr>
              <a:t>.</a:t>
            </a:r>
          </a:p>
          <a:p>
            <a:pPr>
              <a:lnSpc>
                <a:spcPct val="180000"/>
              </a:lnSpc>
              <a:buFont typeface="Symbol" panose="05050102010706020507" pitchFamily="18" charset="2"/>
              <a:buChar char="-"/>
            </a:pPr>
            <a:r>
              <a:rPr lang="en-US" altLang="en-US" sz="1800" dirty="0">
                <a:solidFill>
                  <a:srgbClr val="C00000"/>
                </a:solidFill>
                <a:latin typeface="Symbol" panose="05050102010706020507" pitchFamily="18" charset="2"/>
                <a:sym typeface="Symbol" panose="05050102010706020507" pitchFamily="18" charset="2"/>
              </a:rPr>
              <a:t></a:t>
            </a:r>
            <a:r>
              <a:rPr lang="en-US" altLang="en-US" sz="1800" baseline="-25000" dirty="0">
                <a:solidFill>
                  <a:srgbClr val="C00000"/>
                </a:solidFill>
                <a:latin typeface="Symbol" panose="05050102010706020507" pitchFamily="18" charset="2"/>
                <a:sym typeface="Symbol" panose="05050102010706020507" pitchFamily="18" charset="2"/>
              </a:rPr>
              <a:t> </a:t>
            </a:r>
            <a:r>
              <a:rPr lang="en-US" altLang="en-US" sz="1800" baseline="-25000" dirty="0">
                <a:solidFill>
                  <a:srgbClr val="C00000"/>
                </a:solidFill>
                <a:latin typeface="Times New Roman" panose="02020603050405020304" pitchFamily="18" charset="0"/>
                <a:sym typeface="Symbol" panose="05050102010706020507" pitchFamily="18" charset="2"/>
              </a:rPr>
              <a:t>S </a:t>
            </a:r>
            <a:r>
              <a:rPr lang="en-US" altLang="en-US" sz="2000" dirty="0">
                <a:solidFill>
                  <a:srgbClr val="C00000"/>
                </a:solidFill>
                <a:latin typeface="Times New Roman" panose="02020603050405020304" pitchFamily="18" charset="0"/>
                <a:sym typeface="Symbol" panose="05050102010706020507" pitchFamily="18" charset="2"/>
              </a:rPr>
              <a:t>( R)</a:t>
            </a:r>
            <a:r>
              <a:rPr lang="en-US" altLang="en-US" sz="1800" baseline="-25000" dirty="0">
                <a:solidFill>
                  <a:srgbClr val="C00000"/>
                </a:solidFill>
                <a:latin typeface="Times New Roman" panose="02020603050405020304" pitchFamily="18" charset="0"/>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is a renamed relation</a:t>
            </a:r>
            <a:r>
              <a:rPr lang="en-US" altLang="en-US" sz="1800" dirty="0">
                <a:solidFill>
                  <a:srgbClr val="C00000"/>
                </a:solidFill>
                <a:latin typeface="Symbol" panose="05050102010706020507" pitchFamily="18" charset="2"/>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S based on R (which does not specify column </a:t>
            </a:r>
            <a:r>
              <a:rPr lang="en-US" altLang="en-US" sz="1800" dirty="0" err="1">
                <a:solidFill>
                  <a:srgbClr val="C00000"/>
                </a:solidFill>
                <a:latin typeface="Times New Roman" panose="02020603050405020304" pitchFamily="18" charset="0"/>
                <a:sym typeface="Symbol" panose="05050102010706020507" pitchFamily="18" charset="2"/>
              </a:rPr>
              <a:t>ames</a:t>
            </a:r>
            <a:r>
              <a:rPr lang="en-US" altLang="en-US" sz="1800" dirty="0">
                <a:solidFill>
                  <a:srgbClr val="C00000"/>
                </a:solidFill>
                <a:latin typeface="Times New Roman" panose="02020603050405020304" pitchFamily="18" charset="0"/>
                <a:sym typeface="Symbol" panose="05050102010706020507" pitchFamily="18" charset="2"/>
              </a:rPr>
              <a:t>).</a:t>
            </a:r>
            <a:endParaRPr lang="en-US" altLang="en-US" sz="1800" dirty="0">
              <a:solidFill>
                <a:srgbClr val="C00000"/>
              </a:solidFill>
              <a:latin typeface="Times New Roman" panose="02020603050405020304" pitchFamily="18" charset="0"/>
            </a:endParaRPr>
          </a:p>
          <a:p>
            <a:pPr>
              <a:lnSpc>
                <a:spcPct val="180000"/>
              </a:lnSpc>
              <a:buFont typeface="Symbol" panose="05050102010706020507" pitchFamily="18" charset="2"/>
              <a:buChar char="-"/>
            </a:pPr>
            <a:r>
              <a:rPr lang="en-US" altLang="en-US" sz="1800" dirty="0">
                <a:solidFill>
                  <a:srgbClr val="C00000"/>
                </a:solidFill>
                <a:latin typeface="Times New Roman" panose="02020603050405020304" pitchFamily="18" charset="0"/>
              </a:rPr>
              <a:t>	 </a:t>
            </a:r>
            <a:r>
              <a:rPr lang="en-US" altLang="en-US" sz="1800" dirty="0">
                <a:solidFill>
                  <a:srgbClr val="C00000"/>
                </a:solidFill>
                <a:latin typeface="Symbol" panose="05050102010706020507" pitchFamily="18" charset="2"/>
                <a:sym typeface="Symbol" panose="05050102010706020507" pitchFamily="18" charset="2"/>
              </a:rPr>
              <a:t></a:t>
            </a:r>
            <a:r>
              <a:rPr lang="en-US" altLang="en-US" sz="1800" baseline="-25000" dirty="0">
                <a:solidFill>
                  <a:srgbClr val="C00000"/>
                </a:solidFill>
                <a:latin typeface="Symbol" panose="05050102010706020507" pitchFamily="18" charset="2"/>
                <a:sym typeface="Symbol" panose="05050102010706020507" pitchFamily="18" charset="2"/>
              </a:rPr>
              <a:t> </a:t>
            </a:r>
            <a:r>
              <a:rPr lang="en-US" altLang="en-US" sz="1800" baseline="-25000" dirty="0">
                <a:solidFill>
                  <a:srgbClr val="C00000"/>
                </a:solidFill>
                <a:latin typeface="Times New Roman" panose="02020603050405020304" pitchFamily="18" charset="0"/>
                <a:sym typeface="Symbol" panose="05050102010706020507" pitchFamily="18" charset="2"/>
              </a:rPr>
              <a:t>(B</a:t>
            </a:r>
            <a:r>
              <a:rPr lang="en-US" altLang="en-US" sz="1800" baseline="-40000" dirty="0">
                <a:solidFill>
                  <a:srgbClr val="C00000"/>
                </a:solidFill>
                <a:latin typeface="Times New Roman" panose="02020603050405020304" pitchFamily="18" charset="0"/>
                <a:sym typeface="Symbol" panose="05050102010706020507" pitchFamily="18" charset="2"/>
              </a:rPr>
              <a:t>1</a:t>
            </a:r>
            <a:r>
              <a:rPr lang="en-US" altLang="en-US" sz="1800" baseline="-25000" dirty="0">
                <a:solidFill>
                  <a:srgbClr val="C00000"/>
                </a:solidFill>
                <a:latin typeface="Times New Roman" panose="02020603050405020304" pitchFamily="18" charset="0"/>
                <a:sym typeface="Symbol" panose="05050102010706020507" pitchFamily="18" charset="2"/>
              </a:rPr>
              <a:t>, B</a:t>
            </a:r>
            <a:r>
              <a:rPr lang="en-US" altLang="en-US" sz="1800" baseline="-40000" dirty="0">
                <a:solidFill>
                  <a:srgbClr val="C00000"/>
                </a:solidFill>
                <a:latin typeface="Times New Roman" panose="02020603050405020304" pitchFamily="18" charset="0"/>
                <a:sym typeface="Symbol" panose="05050102010706020507" pitchFamily="18" charset="2"/>
              </a:rPr>
              <a:t>2</a:t>
            </a:r>
            <a:r>
              <a:rPr lang="en-US" altLang="en-US" sz="1800" baseline="-25000" dirty="0">
                <a:solidFill>
                  <a:srgbClr val="C00000"/>
                </a:solidFill>
                <a:latin typeface="Times New Roman" panose="02020603050405020304" pitchFamily="18" charset="0"/>
                <a:sym typeface="Symbol" panose="05050102010706020507" pitchFamily="18" charset="2"/>
              </a:rPr>
              <a:t>, …, </a:t>
            </a:r>
            <a:r>
              <a:rPr lang="en-US" altLang="en-US" sz="1800" baseline="-25000" dirty="0" err="1">
                <a:solidFill>
                  <a:srgbClr val="C00000"/>
                </a:solidFill>
                <a:latin typeface="Times New Roman" panose="02020603050405020304" pitchFamily="18" charset="0"/>
                <a:sym typeface="Symbol" panose="05050102010706020507" pitchFamily="18" charset="2"/>
              </a:rPr>
              <a:t>B</a:t>
            </a:r>
            <a:r>
              <a:rPr lang="en-US" altLang="en-US" sz="1800" baseline="-40000" dirty="0" err="1">
                <a:solidFill>
                  <a:srgbClr val="C00000"/>
                </a:solidFill>
                <a:latin typeface="Times New Roman" panose="02020603050405020304" pitchFamily="18" charset="0"/>
                <a:sym typeface="Symbol" panose="05050102010706020507" pitchFamily="18" charset="2"/>
              </a:rPr>
              <a:t>n</a:t>
            </a:r>
            <a:r>
              <a:rPr lang="en-US" altLang="en-US" sz="1800" baseline="-25000" dirty="0">
                <a:solidFill>
                  <a:srgbClr val="C00000"/>
                </a:solidFill>
                <a:latin typeface="Times New Roman" panose="02020603050405020304" pitchFamily="18" charset="0"/>
                <a:sym typeface="Symbol" panose="05050102010706020507" pitchFamily="18" charset="2"/>
              </a:rPr>
              <a:t> )  </a:t>
            </a:r>
            <a:r>
              <a:rPr lang="en-US" altLang="en-US" sz="2000" dirty="0">
                <a:solidFill>
                  <a:srgbClr val="C00000"/>
                </a:solidFill>
                <a:latin typeface="Times New Roman" panose="02020603050405020304" pitchFamily="18" charset="0"/>
                <a:sym typeface="Symbol" panose="05050102010706020507" pitchFamily="18" charset="2"/>
              </a:rPr>
              <a:t>( R)</a:t>
            </a:r>
            <a:r>
              <a:rPr lang="en-US" altLang="en-US" sz="1800" baseline="-25000" dirty="0">
                <a:solidFill>
                  <a:srgbClr val="C00000"/>
                </a:solidFill>
                <a:latin typeface="Times New Roman" panose="02020603050405020304" pitchFamily="18" charset="0"/>
                <a:sym typeface="Symbol" panose="05050102010706020507" pitchFamily="18" charset="2"/>
              </a:rPr>
              <a:t>  </a:t>
            </a:r>
            <a:r>
              <a:rPr lang="en-US" altLang="en-US" sz="1800" dirty="0">
                <a:solidFill>
                  <a:srgbClr val="C00000"/>
                </a:solidFill>
                <a:latin typeface="Symbol" panose="05050102010706020507" pitchFamily="18" charset="2"/>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is a renamed relation</a:t>
            </a:r>
            <a:r>
              <a:rPr lang="en-US" altLang="en-US" sz="1800" dirty="0">
                <a:solidFill>
                  <a:srgbClr val="C00000"/>
                </a:solidFill>
                <a:latin typeface="Symbol" panose="05050102010706020507" pitchFamily="18" charset="2"/>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with column names </a:t>
            </a:r>
            <a:r>
              <a:rPr lang="en-US" altLang="en-US" sz="1400" dirty="0">
                <a:solidFill>
                  <a:srgbClr val="C00000"/>
                </a:solidFill>
                <a:latin typeface="Times New Roman" panose="02020603050405020304" pitchFamily="18" charset="0"/>
                <a:sym typeface="Symbol" panose="05050102010706020507" pitchFamily="18" charset="2"/>
              </a:rPr>
              <a:t>B</a:t>
            </a:r>
            <a:r>
              <a:rPr lang="en-US" altLang="en-US" sz="1400" baseline="-25000" dirty="0">
                <a:solidFill>
                  <a:srgbClr val="C00000"/>
                </a:solidFill>
                <a:latin typeface="Times New Roman" panose="02020603050405020304" pitchFamily="18" charset="0"/>
                <a:sym typeface="Symbol" panose="05050102010706020507" pitchFamily="18" charset="2"/>
              </a:rPr>
              <a:t>1</a:t>
            </a:r>
            <a:r>
              <a:rPr lang="en-US" altLang="en-US" sz="1400" dirty="0">
                <a:solidFill>
                  <a:srgbClr val="C00000"/>
                </a:solidFill>
                <a:latin typeface="Times New Roman" panose="02020603050405020304" pitchFamily="18" charset="0"/>
                <a:sym typeface="Symbol" panose="05050102010706020507" pitchFamily="18" charset="2"/>
              </a:rPr>
              <a:t>, B</a:t>
            </a:r>
            <a:r>
              <a:rPr lang="en-US" altLang="en-US" sz="1400" baseline="-25000" dirty="0">
                <a:solidFill>
                  <a:srgbClr val="C00000"/>
                </a:solidFill>
                <a:latin typeface="Times New Roman" panose="02020603050405020304" pitchFamily="18" charset="0"/>
                <a:sym typeface="Symbol" panose="05050102010706020507" pitchFamily="18" charset="2"/>
              </a:rPr>
              <a:t>1</a:t>
            </a:r>
            <a:r>
              <a:rPr lang="en-US" altLang="en-US" sz="1400" dirty="0">
                <a:solidFill>
                  <a:srgbClr val="C00000"/>
                </a:solidFill>
                <a:latin typeface="Times New Roman" panose="02020603050405020304" pitchFamily="18" charset="0"/>
                <a:sym typeface="Symbol" panose="05050102010706020507" pitchFamily="18" charset="2"/>
              </a:rPr>
              <a:t>, …..</a:t>
            </a:r>
            <a:r>
              <a:rPr lang="en-US" altLang="en-US" sz="1400" dirty="0" err="1">
                <a:solidFill>
                  <a:srgbClr val="C00000"/>
                </a:solidFill>
                <a:latin typeface="Times New Roman" panose="02020603050405020304" pitchFamily="18" charset="0"/>
                <a:sym typeface="Symbol" panose="05050102010706020507" pitchFamily="18" charset="2"/>
              </a:rPr>
              <a:t>B</a:t>
            </a:r>
            <a:r>
              <a:rPr lang="en-US" altLang="en-US" sz="1400" baseline="-25000" dirty="0" err="1">
                <a:solidFill>
                  <a:srgbClr val="C00000"/>
                </a:solidFill>
                <a:latin typeface="Times New Roman" panose="02020603050405020304" pitchFamily="18" charset="0"/>
                <a:sym typeface="Symbol" panose="05050102010706020507" pitchFamily="18" charset="2"/>
              </a:rPr>
              <a:t>n</a:t>
            </a:r>
            <a:r>
              <a:rPr lang="en-US" altLang="en-US" sz="1800" baseline="-25000" dirty="0">
                <a:solidFill>
                  <a:srgbClr val="C00000"/>
                </a:solidFill>
                <a:latin typeface="Times New Roman" panose="02020603050405020304" pitchFamily="18" charset="0"/>
                <a:sym typeface="Symbol" panose="05050102010706020507" pitchFamily="18" charset="2"/>
              </a:rPr>
              <a:t> </a:t>
            </a:r>
            <a:r>
              <a:rPr lang="en-US" altLang="en-US" sz="1800" dirty="0">
                <a:solidFill>
                  <a:srgbClr val="C00000"/>
                </a:solidFill>
                <a:latin typeface="Times New Roman" panose="02020603050405020304" pitchFamily="18" charset="0"/>
                <a:sym typeface="Symbol" panose="05050102010706020507" pitchFamily="18" charset="2"/>
              </a:rPr>
              <a:t>which does not specify a new relation name.</a:t>
            </a:r>
            <a:endParaRPr lang="en-US" altLang="en-US" sz="18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700" dirty="0">
                <a:latin typeface="Times New Roman" panose="02020603050405020304" pitchFamily="18" charset="0"/>
              </a:rPr>
              <a:t>	</a:t>
            </a:r>
          </a:p>
          <a:p>
            <a:pPr>
              <a:lnSpc>
                <a:spcPct val="80000"/>
              </a:lnSpc>
              <a:buFont typeface="Wingdings" panose="05000000000000000000" pitchFamily="2" charset="2"/>
              <a:buNone/>
            </a:pPr>
            <a:r>
              <a:rPr lang="en-US" altLang="en-US" sz="1600" dirty="0">
                <a:latin typeface="Times New Roman" panose="02020603050405020304" pitchFamily="18" charset="0"/>
              </a:rPr>
              <a:t>	</a:t>
            </a:r>
            <a:r>
              <a:rPr lang="en-US" altLang="en-US" sz="700" dirty="0">
                <a:latin typeface="Times New Roman" panose="02020603050405020304" pitchFamily="18" charset="0"/>
              </a:rPr>
              <a:t>	</a:t>
            </a:r>
          </a:p>
        </p:txBody>
      </p:sp>
    </p:spTree>
    <p:extLst>
      <p:ext uri="{BB962C8B-B14F-4D97-AF65-F5344CB8AC3E}">
        <p14:creationId xmlns:p14="http://schemas.microsoft.com/office/powerpoint/2010/main" val="88462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152400"/>
            <a:ext cx="7419975" cy="1143000"/>
          </a:xfrm>
        </p:spPr>
        <p:txBody>
          <a:bodyPr>
            <a:normAutofit/>
          </a:bodyPr>
          <a:lstStyle/>
          <a:p>
            <a:endParaRPr lang="en-IN" dirty="0">
              <a:solidFill>
                <a:srgbClr val="00B050"/>
              </a:solidFill>
            </a:endParaRPr>
          </a:p>
          <a:p>
            <a:r>
              <a:rPr lang="en-IN" dirty="0">
                <a:solidFill>
                  <a:srgbClr val="00B050"/>
                </a:solidFill>
              </a:rPr>
              <a:t>QUERY LANGUAGES</a:t>
            </a:r>
          </a:p>
        </p:txBody>
      </p:sp>
      <p:sp>
        <p:nvSpPr>
          <p:cNvPr id="6" name="TextBox 5"/>
          <p:cNvSpPr txBox="1"/>
          <p:nvPr/>
        </p:nvSpPr>
        <p:spPr>
          <a:xfrm>
            <a:off x="524932" y="1493838"/>
            <a:ext cx="10718801" cy="3970318"/>
          </a:xfrm>
          <a:prstGeom prst="rect">
            <a:avLst/>
          </a:prstGeom>
          <a:noFill/>
        </p:spPr>
        <p:txBody>
          <a:bodyPr wrap="square" rtlCol="0">
            <a:spAutoFit/>
          </a:bodyPr>
          <a:lstStyle/>
          <a:p>
            <a:pPr marL="285750" indent="-285750">
              <a:buFont typeface="Wingdings" panose="05000000000000000000" pitchFamily="2" charset="2"/>
              <a:buChar char="ü"/>
            </a:pPr>
            <a:r>
              <a:rPr lang="en-IN" b="1" dirty="0">
                <a:solidFill>
                  <a:srgbClr val="7030A0"/>
                </a:solidFill>
              </a:rPr>
              <a:t>QUERY LANGUAGES :       A language in which user requests information from the DB.</a:t>
            </a:r>
          </a:p>
          <a:p>
            <a:pPr marL="285750" indent="-285750">
              <a:buFont typeface="Wingdings" panose="05000000000000000000" pitchFamily="2" charset="2"/>
              <a:buChar char="ü"/>
            </a:pPr>
            <a:endParaRPr lang="en-IN" b="1" dirty="0">
              <a:solidFill>
                <a:srgbClr val="7030A0"/>
              </a:solidFill>
            </a:endParaRPr>
          </a:p>
          <a:p>
            <a:pPr marL="285750" indent="-285750">
              <a:buFont typeface="Wingdings" panose="05000000000000000000" pitchFamily="2" charset="2"/>
              <a:buChar char="ü"/>
            </a:pPr>
            <a:endParaRPr lang="en-IN" b="1" dirty="0">
              <a:solidFill>
                <a:srgbClr val="7030A0"/>
              </a:solidFill>
            </a:endParaRPr>
          </a:p>
          <a:p>
            <a:pPr marL="285750" indent="-285750">
              <a:buFont typeface="Wingdings" panose="05000000000000000000" pitchFamily="2" charset="2"/>
              <a:buChar char="ü"/>
            </a:pPr>
            <a:r>
              <a:rPr lang="en-IN" b="1" dirty="0">
                <a:solidFill>
                  <a:srgbClr val="7030A0"/>
                </a:solidFill>
              </a:rPr>
              <a:t>Categories of languages</a:t>
            </a:r>
          </a:p>
          <a:p>
            <a:r>
              <a:rPr lang="en-IN" b="1" dirty="0">
                <a:solidFill>
                  <a:srgbClr val="7030A0"/>
                </a:solidFill>
              </a:rPr>
              <a:t>           procedural</a:t>
            </a:r>
          </a:p>
          <a:p>
            <a:r>
              <a:rPr lang="en-IN" b="1" dirty="0">
                <a:solidFill>
                  <a:srgbClr val="7030A0"/>
                </a:solidFill>
              </a:rPr>
              <a:t>           non procedural</a:t>
            </a:r>
          </a:p>
          <a:p>
            <a:pPr marL="285750" indent="-285750">
              <a:buFont typeface="Wingdings" panose="05000000000000000000" pitchFamily="2" charset="2"/>
              <a:buChar char="ü"/>
            </a:pPr>
            <a:endParaRPr lang="en-IN" b="1" dirty="0">
              <a:solidFill>
                <a:srgbClr val="7030A0"/>
              </a:solidFill>
            </a:endParaRPr>
          </a:p>
          <a:p>
            <a:pPr marL="285750" indent="-285750">
              <a:buFont typeface="Wingdings" panose="05000000000000000000" pitchFamily="2" charset="2"/>
              <a:buChar char="ü"/>
            </a:pPr>
            <a:r>
              <a:rPr lang="en-IN" b="1" dirty="0">
                <a:solidFill>
                  <a:srgbClr val="7030A0"/>
                </a:solidFill>
              </a:rPr>
              <a:t>“PURE” languages</a:t>
            </a:r>
          </a:p>
          <a:p>
            <a:r>
              <a:rPr lang="en-IN" b="1" dirty="0">
                <a:solidFill>
                  <a:srgbClr val="7030A0"/>
                </a:solidFill>
              </a:rPr>
              <a:t>            Relational Algebra</a:t>
            </a:r>
          </a:p>
          <a:p>
            <a:r>
              <a:rPr lang="en-IN" b="1" dirty="0">
                <a:solidFill>
                  <a:srgbClr val="7030A0"/>
                </a:solidFill>
              </a:rPr>
              <a:t>           Tuple relational Calculus</a:t>
            </a:r>
          </a:p>
          <a:p>
            <a:r>
              <a:rPr lang="en-IN" b="1" dirty="0">
                <a:solidFill>
                  <a:srgbClr val="7030A0"/>
                </a:solidFill>
              </a:rPr>
              <a:t>           Domain Relational Calculus</a:t>
            </a:r>
          </a:p>
          <a:p>
            <a:pPr marL="285750" indent="-285750">
              <a:buFont typeface="Wingdings" panose="05000000000000000000" pitchFamily="2" charset="2"/>
              <a:buChar char="ü"/>
            </a:pPr>
            <a:endParaRPr lang="en-IN" b="1" dirty="0">
              <a:solidFill>
                <a:srgbClr val="7030A0"/>
              </a:solidFill>
            </a:endParaRPr>
          </a:p>
          <a:p>
            <a:pPr marL="285750" indent="-285750">
              <a:buFont typeface="Wingdings" panose="05000000000000000000" pitchFamily="2" charset="2"/>
              <a:buChar char="ü"/>
            </a:pPr>
            <a:endParaRPr lang="en-IN" b="1" dirty="0">
              <a:solidFill>
                <a:srgbClr val="7030A0"/>
              </a:solidFill>
            </a:endParaRPr>
          </a:p>
          <a:p>
            <a:pPr marL="285750" indent="-285750">
              <a:buFont typeface="Wingdings" panose="05000000000000000000" pitchFamily="2" charset="2"/>
              <a:buChar char="ü"/>
            </a:pPr>
            <a:r>
              <a:rPr lang="en-IN" b="1" dirty="0">
                <a:solidFill>
                  <a:srgbClr val="7030A0"/>
                </a:solidFill>
              </a:rPr>
              <a:t>Pure Languages from underlying basis of query </a:t>
            </a:r>
            <a:r>
              <a:rPr lang="en-IN" b="1" dirty="0" err="1">
                <a:solidFill>
                  <a:srgbClr val="7030A0"/>
                </a:solidFill>
              </a:rPr>
              <a:t>laguages</a:t>
            </a:r>
            <a:r>
              <a:rPr lang="en-IN" b="1" dirty="0">
                <a:solidFill>
                  <a:srgbClr val="7030A0"/>
                </a:solidFill>
              </a:rPr>
              <a:t> that users uses.</a:t>
            </a:r>
          </a:p>
        </p:txBody>
      </p:sp>
      <p:pic>
        <p:nvPicPr>
          <p:cNvPr id="2" name="Picture 1"/>
          <p:cNvPicPr>
            <a:picLocks noChangeAspect="1"/>
          </p:cNvPicPr>
          <p:nvPr/>
        </p:nvPicPr>
        <p:blipFill>
          <a:blip r:embed="rId2"/>
          <a:stretch>
            <a:fillRect/>
          </a:stretch>
        </p:blipFill>
        <p:spPr>
          <a:xfrm>
            <a:off x="6598671" y="1889392"/>
            <a:ext cx="5341283" cy="3179210"/>
          </a:xfrm>
          <a:prstGeom prst="rect">
            <a:avLst/>
          </a:prstGeom>
        </p:spPr>
      </p:pic>
    </p:spTree>
    <p:extLst>
      <p:ext uri="{BB962C8B-B14F-4D97-AF65-F5344CB8AC3E}">
        <p14:creationId xmlns:p14="http://schemas.microsoft.com/office/powerpoint/2010/main" val="1878797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Rename operation</a:t>
            </a:r>
          </a:p>
        </p:txBody>
      </p:sp>
      <p:pic>
        <p:nvPicPr>
          <p:cNvPr id="4" name="Picture 3"/>
          <p:cNvPicPr>
            <a:picLocks noChangeAspect="1"/>
          </p:cNvPicPr>
          <p:nvPr/>
        </p:nvPicPr>
        <p:blipFill>
          <a:blip r:embed="rId2"/>
          <a:stretch>
            <a:fillRect/>
          </a:stretch>
        </p:blipFill>
        <p:spPr>
          <a:xfrm>
            <a:off x="782194" y="1552925"/>
            <a:ext cx="8590406" cy="4821749"/>
          </a:xfrm>
          <a:prstGeom prst="rect">
            <a:avLst/>
          </a:prstGeom>
        </p:spPr>
      </p:pic>
    </p:spTree>
    <p:extLst>
      <p:ext uri="{BB962C8B-B14F-4D97-AF65-F5344CB8AC3E}">
        <p14:creationId xmlns:p14="http://schemas.microsoft.com/office/powerpoint/2010/main" val="2881836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CCAA55-E0F4-414B-8019-BDBA6432DC86}"/>
              </a:ext>
            </a:extLst>
          </p:cNvPr>
          <p:cNvPicPr>
            <a:picLocks noGrp="1" noChangeAspect="1"/>
          </p:cNvPicPr>
          <p:nvPr>
            <p:ph idx="1"/>
          </p:nvPr>
        </p:nvPicPr>
        <p:blipFill>
          <a:blip r:embed="rId2"/>
          <a:stretch>
            <a:fillRect/>
          </a:stretch>
        </p:blipFill>
        <p:spPr>
          <a:xfrm>
            <a:off x="695304" y="1613816"/>
            <a:ext cx="6542202" cy="808749"/>
          </a:xfrm>
        </p:spPr>
      </p:pic>
      <p:sp>
        <p:nvSpPr>
          <p:cNvPr id="3" name="Content Placeholder 2">
            <a:extLst>
              <a:ext uri="{FF2B5EF4-FFF2-40B4-BE49-F238E27FC236}">
                <a16:creationId xmlns:a16="http://schemas.microsoft.com/office/drawing/2014/main" id="{4477E1B5-6CD0-4633-9D0A-6CDAA93587F1}"/>
              </a:ext>
            </a:extLst>
          </p:cNvPr>
          <p:cNvSpPr>
            <a:spLocks noGrp="1"/>
          </p:cNvSpPr>
          <p:nvPr>
            <p:ph sz="quarter" idx="10"/>
          </p:nvPr>
        </p:nvSpPr>
        <p:spPr/>
        <p:txBody>
          <a:bodyPr/>
          <a:lstStyle/>
          <a:p>
            <a:r>
              <a:rPr lang="en-IN" dirty="0">
                <a:solidFill>
                  <a:srgbClr val="7030A0"/>
                </a:solidFill>
              </a:rPr>
              <a:t>Example</a:t>
            </a:r>
            <a:endParaRPr lang="en-US" dirty="0">
              <a:solidFill>
                <a:srgbClr val="7030A0"/>
              </a:solidFill>
            </a:endParaRPr>
          </a:p>
        </p:txBody>
      </p:sp>
      <p:pic>
        <p:nvPicPr>
          <p:cNvPr id="7" name="Picture 6">
            <a:extLst>
              <a:ext uri="{FF2B5EF4-FFF2-40B4-BE49-F238E27FC236}">
                <a16:creationId xmlns:a16="http://schemas.microsoft.com/office/drawing/2014/main" id="{E38141C3-F8A9-4D4E-A747-D2ECB7089EFE}"/>
              </a:ext>
            </a:extLst>
          </p:cNvPr>
          <p:cNvPicPr>
            <a:picLocks noChangeAspect="1"/>
          </p:cNvPicPr>
          <p:nvPr/>
        </p:nvPicPr>
        <p:blipFill>
          <a:blip r:embed="rId3"/>
          <a:stretch>
            <a:fillRect/>
          </a:stretch>
        </p:blipFill>
        <p:spPr>
          <a:xfrm>
            <a:off x="138374" y="2636323"/>
            <a:ext cx="5957626" cy="3705102"/>
          </a:xfrm>
          <a:prstGeom prst="rect">
            <a:avLst/>
          </a:prstGeom>
        </p:spPr>
      </p:pic>
      <p:pic>
        <p:nvPicPr>
          <p:cNvPr id="9" name="Picture 8">
            <a:extLst>
              <a:ext uri="{FF2B5EF4-FFF2-40B4-BE49-F238E27FC236}">
                <a16:creationId xmlns:a16="http://schemas.microsoft.com/office/drawing/2014/main" id="{11A9FD90-0F34-4EFF-BE9E-EB34630D06EA}"/>
              </a:ext>
            </a:extLst>
          </p:cNvPr>
          <p:cNvPicPr>
            <a:picLocks noChangeAspect="1"/>
          </p:cNvPicPr>
          <p:nvPr/>
        </p:nvPicPr>
        <p:blipFill>
          <a:blip r:embed="rId4"/>
          <a:stretch>
            <a:fillRect/>
          </a:stretch>
        </p:blipFill>
        <p:spPr>
          <a:xfrm>
            <a:off x="6311231" y="3063832"/>
            <a:ext cx="5341562" cy="2521651"/>
          </a:xfrm>
          <a:prstGeom prst="rect">
            <a:avLst/>
          </a:prstGeom>
        </p:spPr>
      </p:pic>
    </p:spTree>
    <p:extLst>
      <p:ext uri="{BB962C8B-B14F-4D97-AF65-F5344CB8AC3E}">
        <p14:creationId xmlns:p14="http://schemas.microsoft.com/office/powerpoint/2010/main" val="2958648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6400" y="1438312"/>
            <a:ext cx="7060208" cy="5083406"/>
          </a:xfrm>
          <a:prstGeom prst="rect">
            <a:avLst/>
          </a:prstGeom>
        </p:spPr>
      </p:pic>
      <p:sp>
        <p:nvSpPr>
          <p:cNvPr id="5" name="Content Placeholder 2"/>
          <p:cNvSpPr>
            <a:spLocks noGrp="1"/>
          </p:cNvSpPr>
          <p:nvPr>
            <p:ph sz="quarter" idx="10"/>
          </p:nvPr>
        </p:nvSpPr>
        <p:spPr>
          <a:xfrm>
            <a:off x="406400" y="152400"/>
            <a:ext cx="8432800" cy="1143000"/>
          </a:xfrm>
        </p:spPr>
        <p:txBody>
          <a:bodyPr/>
          <a:lstStyle/>
          <a:p>
            <a:r>
              <a:rPr lang="en-IN" dirty="0"/>
              <a:t>Rename operation</a:t>
            </a:r>
          </a:p>
        </p:txBody>
      </p:sp>
      <p:sp>
        <p:nvSpPr>
          <p:cNvPr id="6" name="TextBox 5">
            <a:extLst>
              <a:ext uri="{FF2B5EF4-FFF2-40B4-BE49-F238E27FC236}">
                <a16:creationId xmlns:a16="http://schemas.microsoft.com/office/drawing/2014/main" id="{AC84E172-C059-4504-8095-F3E555B16798}"/>
              </a:ext>
            </a:extLst>
          </p:cNvPr>
          <p:cNvSpPr txBox="1"/>
          <p:nvPr/>
        </p:nvSpPr>
        <p:spPr>
          <a:xfrm>
            <a:off x="7288481" y="2121218"/>
            <a:ext cx="4123706" cy="1200329"/>
          </a:xfrm>
          <a:prstGeom prst="rect">
            <a:avLst/>
          </a:prstGeom>
          <a:noFill/>
        </p:spPr>
        <p:txBody>
          <a:bodyPr wrap="square">
            <a:spAutoFit/>
          </a:bodyPr>
          <a:lstStyle/>
          <a:p>
            <a:pPr algn="just"/>
            <a:r>
              <a:rPr lang="en-US" b="0" i="0" dirty="0">
                <a:solidFill>
                  <a:srgbClr val="333333"/>
                </a:solidFill>
                <a:effectLst/>
                <a:latin typeface="inter-regular"/>
              </a:rPr>
              <a:t>We can use the rename operator to rename STUDENT relation to STUDENT1.</a:t>
            </a:r>
          </a:p>
          <a:p>
            <a:pPr algn="just"/>
            <a:endParaRPr lang="en-US" b="0" i="0" dirty="0">
              <a:solidFill>
                <a:srgbClr val="000000"/>
              </a:solidFill>
              <a:effectLst/>
              <a:latin typeface="inter-regular"/>
            </a:endParaRPr>
          </a:p>
          <a:p>
            <a:pPr algn="just"/>
            <a:r>
              <a:rPr lang="en-US" b="1" i="0" dirty="0">
                <a:solidFill>
                  <a:srgbClr val="000000"/>
                </a:solidFill>
                <a:effectLst/>
                <a:highlight>
                  <a:srgbClr val="FFFF00"/>
                </a:highlight>
                <a:latin typeface="inter-regular"/>
              </a:rPr>
              <a:t>ρ(STUDENT1, STUDENT)  </a:t>
            </a:r>
          </a:p>
        </p:txBody>
      </p:sp>
    </p:spTree>
    <p:extLst>
      <p:ext uri="{BB962C8B-B14F-4D97-AF65-F5344CB8AC3E}">
        <p14:creationId xmlns:p14="http://schemas.microsoft.com/office/powerpoint/2010/main" val="4266778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Unary Relational Operations (cont.)</a:t>
            </a:r>
            <a:endParaRPr lang="en-IN" dirty="0">
              <a:solidFill>
                <a:srgbClr val="7030A0"/>
              </a:solidFill>
            </a:endParaRPr>
          </a:p>
        </p:txBody>
      </p:sp>
      <p:pic>
        <p:nvPicPr>
          <p:cNvPr id="2" name="Picture 1"/>
          <p:cNvPicPr>
            <a:picLocks noChangeAspect="1"/>
          </p:cNvPicPr>
          <p:nvPr/>
        </p:nvPicPr>
        <p:blipFill>
          <a:blip r:embed="rId2"/>
          <a:stretch>
            <a:fillRect/>
          </a:stretch>
        </p:blipFill>
        <p:spPr>
          <a:xfrm>
            <a:off x="786342" y="1443962"/>
            <a:ext cx="6799792" cy="812009"/>
          </a:xfrm>
          <a:prstGeom prst="rect">
            <a:avLst/>
          </a:prstGeom>
        </p:spPr>
      </p:pic>
      <p:pic>
        <p:nvPicPr>
          <p:cNvPr id="6" name="Picture 5"/>
          <p:cNvPicPr>
            <a:picLocks noChangeAspect="1"/>
          </p:cNvPicPr>
          <p:nvPr/>
        </p:nvPicPr>
        <p:blipFill>
          <a:blip r:embed="rId3"/>
          <a:stretch>
            <a:fillRect/>
          </a:stretch>
        </p:blipFill>
        <p:spPr>
          <a:xfrm>
            <a:off x="612245" y="2255971"/>
            <a:ext cx="10391775" cy="4229496"/>
          </a:xfrm>
          <a:prstGeom prst="rect">
            <a:avLst/>
          </a:prstGeom>
        </p:spPr>
      </p:pic>
    </p:spTree>
    <p:extLst>
      <p:ext uri="{BB962C8B-B14F-4D97-AF65-F5344CB8AC3E}">
        <p14:creationId xmlns:p14="http://schemas.microsoft.com/office/powerpoint/2010/main" val="93464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a:t>
            </a:r>
            <a:endParaRPr lang="en-IN" dirty="0">
              <a:solidFill>
                <a:srgbClr val="7030A0"/>
              </a:solidFill>
            </a:endParaRPr>
          </a:p>
        </p:txBody>
      </p:sp>
      <p:sp>
        <p:nvSpPr>
          <p:cNvPr id="4" name="Rectangle 3"/>
          <p:cNvSpPr>
            <a:spLocks noGrp="1" noChangeArrowheads="1"/>
          </p:cNvSpPr>
          <p:nvPr/>
        </p:nvSpPr>
        <p:spPr bwMode="auto">
          <a:xfrm>
            <a:off x="830262" y="1417638"/>
            <a:ext cx="8702675" cy="524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800" b="1" dirty="0">
                <a:solidFill>
                  <a:srgbClr val="C00000"/>
                </a:solidFill>
                <a:latin typeface="Times New Roman" panose="02020603050405020304" pitchFamily="18" charset="0"/>
              </a:rPr>
              <a:t>JOIN Operation</a:t>
            </a:r>
          </a:p>
          <a:p>
            <a:pPr lvl="1"/>
            <a:r>
              <a:rPr lang="en-US" altLang="en-US" sz="2400" dirty="0">
                <a:solidFill>
                  <a:srgbClr val="C00000"/>
                </a:solidFill>
              </a:rPr>
              <a:t>The </a:t>
            </a:r>
            <a:r>
              <a:rPr lang="en-US" altLang="en-US" sz="2400" dirty="0">
                <a:solidFill>
                  <a:srgbClr val="C00000"/>
                </a:solidFill>
                <a:highlight>
                  <a:srgbClr val="FFFF00"/>
                </a:highlight>
              </a:rPr>
              <a:t>sequence of </a:t>
            </a:r>
            <a:r>
              <a:rPr lang="en-US" altLang="en-US" sz="2400" dirty="0" err="1">
                <a:solidFill>
                  <a:srgbClr val="C00000"/>
                </a:solidFill>
                <a:highlight>
                  <a:srgbClr val="FFFF00"/>
                </a:highlight>
              </a:rPr>
              <a:t>cartesian</a:t>
            </a:r>
            <a:r>
              <a:rPr lang="en-US" altLang="en-US" sz="2400" dirty="0">
                <a:solidFill>
                  <a:srgbClr val="C00000"/>
                </a:solidFill>
                <a:highlight>
                  <a:srgbClr val="FFFF00"/>
                </a:highlight>
              </a:rPr>
              <a:t> product followed by select </a:t>
            </a:r>
            <a:r>
              <a:rPr lang="en-US" altLang="en-US" sz="2400" dirty="0">
                <a:solidFill>
                  <a:srgbClr val="C00000"/>
                </a:solidFill>
              </a:rPr>
              <a:t>is used quite commonly to identify and select related tuples from two relations, a special operation, called </a:t>
            </a:r>
            <a:r>
              <a:rPr lang="en-US" altLang="en-US" sz="2400" b="1" dirty="0">
                <a:solidFill>
                  <a:srgbClr val="C00000"/>
                </a:solidFill>
              </a:rPr>
              <a:t>JOIN</a:t>
            </a:r>
            <a:r>
              <a:rPr lang="en-US" altLang="en-US" sz="2400" dirty="0">
                <a:solidFill>
                  <a:srgbClr val="C00000"/>
                </a:solidFill>
              </a:rPr>
              <a:t>. It is denoted by a</a:t>
            </a:r>
          </a:p>
          <a:p>
            <a:pPr lvl="1"/>
            <a:r>
              <a:rPr lang="en-US" altLang="en-US" sz="2400" dirty="0">
                <a:solidFill>
                  <a:srgbClr val="C00000"/>
                </a:solidFill>
              </a:rPr>
              <a:t>This operation is very important for any relational database with more than a single relation, because it allows us to process relationships among relations. </a:t>
            </a:r>
          </a:p>
          <a:p>
            <a:pPr lvl="1"/>
            <a:r>
              <a:rPr lang="en-US" altLang="en-US" sz="2400" dirty="0">
                <a:solidFill>
                  <a:srgbClr val="C00000"/>
                </a:solidFill>
              </a:rPr>
              <a:t>The general form of a join operation on two relations R(A</a:t>
            </a:r>
            <a:r>
              <a:rPr lang="en-US" altLang="en-US" sz="2400" baseline="-25000" dirty="0">
                <a:solidFill>
                  <a:srgbClr val="C00000"/>
                </a:solidFill>
              </a:rPr>
              <a:t>1</a:t>
            </a:r>
            <a:r>
              <a:rPr lang="en-US" altLang="en-US" sz="2400" dirty="0">
                <a:solidFill>
                  <a:srgbClr val="C00000"/>
                </a:solidFill>
              </a:rPr>
              <a:t>, A</a:t>
            </a:r>
            <a:r>
              <a:rPr lang="en-US" altLang="en-US" sz="2400" baseline="-25000" dirty="0">
                <a:solidFill>
                  <a:srgbClr val="C00000"/>
                </a:solidFill>
              </a:rPr>
              <a:t>2</a:t>
            </a:r>
            <a:r>
              <a:rPr lang="en-US" altLang="en-US" sz="2400" dirty="0">
                <a:solidFill>
                  <a:srgbClr val="C00000"/>
                </a:solidFill>
              </a:rPr>
              <a:t>, . . ., A</a:t>
            </a:r>
            <a:r>
              <a:rPr lang="en-US" altLang="en-US" sz="2400" baseline="-25000" dirty="0">
                <a:solidFill>
                  <a:srgbClr val="C00000"/>
                </a:solidFill>
              </a:rPr>
              <a:t>n</a:t>
            </a:r>
            <a:r>
              <a:rPr lang="en-US" altLang="en-US" sz="2400" dirty="0">
                <a:solidFill>
                  <a:srgbClr val="C00000"/>
                </a:solidFill>
              </a:rPr>
              <a:t>) and S(B</a:t>
            </a:r>
            <a:r>
              <a:rPr lang="en-US" altLang="en-US" sz="2400" baseline="-25000" dirty="0">
                <a:solidFill>
                  <a:srgbClr val="C00000"/>
                </a:solidFill>
              </a:rPr>
              <a:t>1</a:t>
            </a:r>
            <a:r>
              <a:rPr lang="en-US" altLang="en-US" sz="2400" dirty="0">
                <a:solidFill>
                  <a:srgbClr val="C00000"/>
                </a:solidFill>
              </a:rPr>
              <a:t>, B</a:t>
            </a:r>
            <a:r>
              <a:rPr lang="en-US" altLang="en-US" sz="2400" baseline="-25000" dirty="0">
                <a:solidFill>
                  <a:srgbClr val="C00000"/>
                </a:solidFill>
              </a:rPr>
              <a:t>2</a:t>
            </a:r>
            <a:r>
              <a:rPr lang="en-US" altLang="en-US" sz="2400" dirty="0">
                <a:solidFill>
                  <a:srgbClr val="C00000"/>
                </a:solidFill>
              </a:rPr>
              <a:t>, . . ., </a:t>
            </a:r>
            <a:r>
              <a:rPr lang="en-US" altLang="en-US" sz="2400" dirty="0" err="1">
                <a:solidFill>
                  <a:srgbClr val="C00000"/>
                </a:solidFill>
              </a:rPr>
              <a:t>B</a:t>
            </a:r>
            <a:r>
              <a:rPr lang="en-US" altLang="en-US" sz="2400" baseline="-25000" dirty="0" err="1">
                <a:solidFill>
                  <a:srgbClr val="C00000"/>
                </a:solidFill>
              </a:rPr>
              <a:t>m</a:t>
            </a:r>
            <a:r>
              <a:rPr lang="en-US" altLang="en-US" sz="2400" dirty="0">
                <a:solidFill>
                  <a:srgbClr val="C00000"/>
                </a:solidFill>
              </a:rPr>
              <a:t>) is:</a:t>
            </a:r>
          </a:p>
          <a:p>
            <a:pPr>
              <a:buFont typeface="Wingdings" panose="05000000000000000000" pitchFamily="2" charset="2"/>
              <a:buNone/>
            </a:pPr>
            <a:r>
              <a:rPr lang="en-US" altLang="en-US" sz="2400" dirty="0">
                <a:solidFill>
                  <a:srgbClr val="C00000"/>
                </a:solidFill>
                <a:latin typeface="Times New Roman" panose="02020603050405020304" pitchFamily="18" charset="0"/>
              </a:rPr>
              <a:t>		R     </a:t>
            </a:r>
            <a:r>
              <a:rPr lang="en-US" altLang="en-US" sz="2400" baseline="-25000" dirty="0">
                <a:solidFill>
                  <a:srgbClr val="C00000"/>
                </a:solidFill>
                <a:latin typeface="Times New Roman" panose="02020603050405020304" pitchFamily="18" charset="0"/>
              </a:rPr>
              <a:t>&lt;join condition&gt;</a:t>
            </a:r>
            <a:r>
              <a:rPr lang="en-US" altLang="en-US" sz="2400" dirty="0">
                <a:solidFill>
                  <a:srgbClr val="C00000"/>
                </a:solidFill>
                <a:latin typeface="Times New Roman" panose="02020603050405020304" pitchFamily="18" charset="0"/>
              </a:rPr>
              <a:t>S</a:t>
            </a:r>
          </a:p>
          <a:p>
            <a:pPr>
              <a:buFont typeface="Wingdings" panose="05000000000000000000" pitchFamily="2" charset="2"/>
              <a:buNone/>
            </a:pPr>
            <a:r>
              <a:rPr lang="en-US" altLang="en-US" sz="2400" dirty="0">
                <a:solidFill>
                  <a:srgbClr val="C00000"/>
                </a:solidFill>
                <a:latin typeface="Times New Roman" panose="02020603050405020304" pitchFamily="18" charset="0"/>
              </a:rPr>
              <a:t>		where R and S can be any relations that result from general 	</a:t>
            </a:r>
            <a:r>
              <a:rPr lang="en-US" altLang="en-US" sz="2400" i="1" dirty="0">
                <a:solidFill>
                  <a:srgbClr val="C00000"/>
                </a:solidFill>
                <a:latin typeface="Times New Roman" panose="02020603050405020304" pitchFamily="18" charset="0"/>
              </a:rPr>
              <a:t>relational algebra expressions.</a:t>
            </a:r>
            <a:endParaRPr lang="en-US" altLang="en-US" sz="2400" dirty="0">
              <a:solidFill>
                <a:srgbClr val="C00000"/>
              </a:solidFill>
              <a:latin typeface="Times New Roman" panose="02020603050405020304" pitchFamily="18" charset="0"/>
            </a:endParaRPr>
          </a:p>
          <a:p>
            <a:pPr>
              <a:buFont typeface="Wingdings" panose="05000000000000000000" pitchFamily="2" charset="2"/>
              <a:buNone/>
            </a:pPr>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val="155940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849154"/>
            <a:ext cx="6346121" cy="2619000"/>
          </a:xfrm>
          <a:prstGeom prst="rect">
            <a:avLst/>
          </a:prstGeom>
        </p:spPr>
      </p:pic>
      <p:sp>
        <p:nvSpPr>
          <p:cNvPr id="3" name="Content Placeholder 2"/>
          <p:cNvSpPr>
            <a:spLocks noGrp="1"/>
          </p:cNvSpPr>
          <p:nvPr>
            <p:ph sz="quarter" idx="10"/>
          </p:nvPr>
        </p:nvSpPr>
        <p:spPr/>
        <p:txBody>
          <a:bodyPr/>
          <a:lstStyle/>
          <a:p>
            <a:r>
              <a:rPr lang="en-IN" dirty="0"/>
              <a:t>Join</a:t>
            </a:r>
          </a:p>
        </p:txBody>
      </p:sp>
      <p:pic>
        <p:nvPicPr>
          <p:cNvPr id="2050" name="Picture 2" descr="DBMS Join Operation">
            <a:extLst>
              <a:ext uri="{FF2B5EF4-FFF2-40B4-BE49-F238E27FC236}">
                <a16:creationId xmlns:a16="http://schemas.microsoft.com/office/drawing/2014/main" id="{670E2A6F-ED68-4E73-B742-F7F95DCD1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7775" y="1822435"/>
            <a:ext cx="4782537" cy="412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47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104899"/>
            <a:ext cx="8432800" cy="1143000"/>
          </a:xfrm>
        </p:spPr>
        <p:txBody>
          <a:bodyPr/>
          <a:lstStyle/>
          <a:p>
            <a:r>
              <a:rPr lang="en-IN" dirty="0"/>
              <a:t>Conditional Join</a:t>
            </a:r>
          </a:p>
        </p:txBody>
      </p:sp>
      <p:pic>
        <p:nvPicPr>
          <p:cNvPr id="4" name="Content Placeholder 3"/>
          <p:cNvPicPr>
            <a:picLocks noGrp="1" noChangeAspect="1"/>
          </p:cNvPicPr>
          <p:nvPr>
            <p:ph idx="1"/>
          </p:nvPr>
        </p:nvPicPr>
        <p:blipFill>
          <a:blip r:embed="rId2"/>
          <a:stretch>
            <a:fillRect/>
          </a:stretch>
        </p:blipFill>
        <p:spPr>
          <a:xfrm>
            <a:off x="274934" y="1649872"/>
            <a:ext cx="6633555" cy="4833257"/>
          </a:xfrm>
          <a:prstGeom prst="rect">
            <a:avLst/>
          </a:prstGeom>
        </p:spPr>
      </p:pic>
      <p:graphicFrame>
        <p:nvGraphicFramePr>
          <p:cNvPr id="9" name="Table 8">
            <a:extLst>
              <a:ext uri="{FF2B5EF4-FFF2-40B4-BE49-F238E27FC236}">
                <a16:creationId xmlns:a16="http://schemas.microsoft.com/office/drawing/2014/main" id="{3A69F3AD-F556-4758-BBC8-2C75DA2479BE}"/>
              </a:ext>
            </a:extLst>
          </p:cNvPr>
          <p:cNvGraphicFramePr>
            <a:graphicFrameLocks noGrp="1"/>
          </p:cNvGraphicFramePr>
          <p:nvPr>
            <p:extLst>
              <p:ext uri="{D42A27DB-BD31-4B8C-83A1-F6EECF244321}">
                <p14:modId xmlns:p14="http://schemas.microsoft.com/office/powerpoint/2010/main" val="1177098877"/>
              </p:ext>
            </p:extLst>
          </p:nvPr>
        </p:nvGraphicFramePr>
        <p:xfrm>
          <a:off x="6469894" y="1552697"/>
          <a:ext cx="5284876" cy="1554480"/>
        </p:xfrm>
        <a:graphic>
          <a:graphicData uri="http://schemas.openxmlformats.org/drawingml/2006/table">
            <a:tbl>
              <a:tblPr/>
              <a:tblGrid>
                <a:gridCol w="2642438">
                  <a:extLst>
                    <a:ext uri="{9D8B030D-6E8A-4147-A177-3AD203B41FA5}">
                      <a16:colId xmlns:a16="http://schemas.microsoft.com/office/drawing/2014/main" val="428693667"/>
                    </a:ext>
                  </a:extLst>
                </a:gridCol>
                <a:gridCol w="2642438">
                  <a:extLst>
                    <a:ext uri="{9D8B030D-6E8A-4147-A177-3AD203B41FA5}">
                      <a16:colId xmlns:a16="http://schemas.microsoft.com/office/drawing/2014/main" val="879652447"/>
                    </a:ext>
                  </a:extLst>
                </a:gridCol>
              </a:tblGrid>
              <a:tr h="267098">
                <a:tc>
                  <a:txBody>
                    <a:bodyPr/>
                    <a:lstStyle/>
                    <a:p>
                      <a:pPr algn="l" fontAlgn="t"/>
                      <a:r>
                        <a:rPr lang="en-US">
                          <a:solidFill>
                            <a:srgbClr val="000000"/>
                          </a:solidFill>
                          <a:effectLst/>
                          <a:latin typeface="times new roman" panose="02020603050405020304" pitchFamily="18" charset="0"/>
                        </a:rPr>
                        <a:t>EMP_CODE</a:t>
                      </a:r>
                    </a:p>
                  </a:txBody>
                  <a:tcPr marL="76200" marR="76200" marT="76200" marB="76200">
                    <a:lnL w="6350" cap="flat" cmpd="sng" algn="ctr">
                      <a:solidFill>
                        <a:srgbClr val="500C74"/>
                      </a:solidFill>
                      <a:prstDash val="solid"/>
                      <a:round/>
                      <a:headEnd type="none" w="med" len="med"/>
                      <a:tailEnd type="none" w="med" len="med"/>
                    </a:lnL>
                    <a:lnR w="6350" cap="flat" cmpd="sng" algn="ctr">
                      <a:solidFill>
                        <a:srgbClr val="500C74"/>
                      </a:solidFill>
                      <a:prstDash val="solid"/>
                      <a:round/>
                      <a:headEnd type="none" w="med" len="med"/>
                      <a:tailEnd type="none" w="med" len="med"/>
                    </a:lnR>
                    <a:lnT w="6350" cap="flat" cmpd="sng" algn="ctr">
                      <a:solidFill>
                        <a:srgbClr val="500C74"/>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EMP_NAME</a:t>
                      </a:r>
                    </a:p>
                  </a:txBody>
                  <a:tcPr marL="76200" marR="76200" marT="76200" marB="76200">
                    <a:lnL w="6350" cap="flat" cmpd="sng" algn="ctr">
                      <a:solidFill>
                        <a:srgbClr val="500C74"/>
                      </a:solidFill>
                      <a:prstDash val="solid"/>
                      <a:round/>
                      <a:headEnd type="none" w="med" len="med"/>
                      <a:tailEnd type="none" w="med" len="med"/>
                    </a:lnL>
                    <a:lnR w="6350" cap="flat" cmpd="sng" algn="ctr">
                      <a:solidFill>
                        <a:srgbClr val="500C74"/>
                      </a:solidFill>
                      <a:prstDash val="solid"/>
                      <a:round/>
                      <a:headEnd type="none" w="med" len="med"/>
                      <a:tailEnd type="none" w="med" len="med"/>
                    </a:lnR>
                    <a:lnT w="6350" cap="flat" cmpd="sng" algn="ctr">
                      <a:solidFill>
                        <a:srgbClr val="500C74"/>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594775103"/>
                  </a:ext>
                </a:extLst>
              </a:tr>
              <a:tr h="0">
                <a:tc>
                  <a:txBody>
                    <a:bodyPr/>
                    <a:lstStyle/>
                    <a:p>
                      <a:pPr algn="just" fontAlgn="t"/>
                      <a:r>
                        <a:rPr lang="en-US">
                          <a:solidFill>
                            <a:srgbClr val="333333"/>
                          </a:solidFill>
                          <a:effectLst/>
                          <a:latin typeface="inter-regular"/>
                        </a:rPr>
                        <a:t>101</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Stephan</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46737374"/>
                  </a:ext>
                </a:extLst>
              </a:tr>
              <a:tr h="0">
                <a:tc>
                  <a:txBody>
                    <a:bodyPr/>
                    <a:lstStyle/>
                    <a:p>
                      <a:pPr algn="just" fontAlgn="t"/>
                      <a:r>
                        <a:rPr lang="en-US">
                          <a:solidFill>
                            <a:srgbClr val="333333"/>
                          </a:solidFill>
                          <a:effectLst/>
                          <a:latin typeface="inter-regular"/>
                        </a:rPr>
                        <a:t>102</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Jack</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42356255"/>
                  </a:ext>
                </a:extLst>
              </a:tr>
              <a:tr h="0">
                <a:tc>
                  <a:txBody>
                    <a:bodyPr/>
                    <a:lstStyle/>
                    <a:p>
                      <a:pPr algn="just" fontAlgn="t"/>
                      <a:r>
                        <a:rPr lang="en-US">
                          <a:solidFill>
                            <a:srgbClr val="333333"/>
                          </a:solidFill>
                          <a:effectLst/>
                          <a:latin typeface="inter-regular"/>
                        </a:rPr>
                        <a:t>103</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Harry</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99664372"/>
                  </a:ext>
                </a:extLst>
              </a:tr>
            </a:tbl>
          </a:graphicData>
        </a:graphic>
      </p:graphicFrame>
      <p:graphicFrame>
        <p:nvGraphicFramePr>
          <p:cNvPr id="10" name="Table 9">
            <a:extLst>
              <a:ext uri="{FF2B5EF4-FFF2-40B4-BE49-F238E27FC236}">
                <a16:creationId xmlns:a16="http://schemas.microsoft.com/office/drawing/2014/main" id="{E157CCF8-8F53-443A-AD6A-B69C87478927}"/>
              </a:ext>
            </a:extLst>
          </p:cNvPr>
          <p:cNvGraphicFramePr>
            <a:graphicFrameLocks noGrp="1"/>
          </p:cNvGraphicFramePr>
          <p:nvPr>
            <p:extLst>
              <p:ext uri="{D42A27DB-BD31-4B8C-83A1-F6EECF244321}">
                <p14:modId xmlns:p14="http://schemas.microsoft.com/office/powerpoint/2010/main" val="128772173"/>
              </p:ext>
            </p:extLst>
          </p:nvPr>
        </p:nvGraphicFramePr>
        <p:xfrm>
          <a:off x="6469894" y="3284316"/>
          <a:ext cx="5284876" cy="1554480"/>
        </p:xfrm>
        <a:graphic>
          <a:graphicData uri="http://schemas.openxmlformats.org/drawingml/2006/table">
            <a:tbl>
              <a:tblPr/>
              <a:tblGrid>
                <a:gridCol w="2642438">
                  <a:extLst>
                    <a:ext uri="{9D8B030D-6E8A-4147-A177-3AD203B41FA5}">
                      <a16:colId xmlns:a16="http://schemas.microsoft.com/office/drawing/2014/main" val="1425141459"/>
                    </a:ext>
                  </a:extLst>
                </a:gridCol>
                <a:gridCol w="2642438">
                  <a:extLst>
                    <a:ext uri="{9D8B030D-6E8A-4147-A177-3AD203B41FA5}">
                      <a16:colId xmlns:a16="http://schemas.microsoft.com/office/drawing/2014/main" val="1423010315"/>
                    </a:ext>
                  </a:extLst>
                </a:gridCol>
              </a:tblGrid>
              <a:tr h="0">
                <a:tc>
                  <a:txBody>
                    <a:bodyPr/>
                    <a:lstStyle/>
                    <a:p>
                      <a:pPr algn="l" fontAlgn="t"/>
                      <a:r>
                        <a:rPr lang="en-US">
                          <a:solidFill>
                            <a:srgbClr val="000000"/>
                          </a:solidFill>
                          <a:effectLst/>
                          <a:latin typeface="times new roman" panose="02020603050405020304" pitchFamily="18" charset="0"/>
                        </a:rPr>
                        <a:t>EMP_CODE</a:t>
                      </a:r>
                    </a:p>
                  </a:txBody>
                  <a:tcPr marL="76200" marR="76200" marT="76200" marB="76200">
                    <a:lnL w="6350" cap="flat" cmpd="sng" algn="ctr">
                      <a:solidFill>
                        <a:srgbClr val="A0A1CF"/>
                      </a:solidFill>
                      <a:prstDash val="solid"/>
                      <a:round/>
                      <a:headEnd type="none" w="med" len="med"/>
                      <a:tailEnd type="none" w="med" len="med"/>
                    </a:lnL>
                    <a:lnR w="6350" cap="flat" cmpd="sng" algn="ctr">
                      <a:solidFill>
                        <a:srgbClr val="A0A1CF"/>
                      </a:solidFill>
                      <a:prstDash val="solid"/>
                      <a:round/>
                      <a:headEnd type="none" w="med" len="med"/>
                      <a:tailEnd type="none" w="med" len="med"/>
                    </a:lnR>
                    <a:lnT w="6350" cap="flat" cmpd="sng" algn="ctr">
                      <a:solidFill>
                        <a:srgbClr val="A0A1CF"/>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SALARY</a:t>
                      </a:r>
                    </a:p>
                  </a:txBody>
                  <a:tcPr marL="76200" marR="76200" marT="76200" marB="76200">
                    <a:lnL w="6350" cap="flat" cmpd="sng" algn="ctr">
                      <a:solidFill>
                        <a:srgbClr val="A0A1CF"/>
                      </a:solidFill>
                      <a:prstDash val="solid"/>
                      <a:round/>
                      <a:headEnd type="none" w="med" len="med"/>
                      <a:tailEnd type="none" w="med" len="med"/>
                    </a:lnL>
                    <a:lnR w="6350" cap="flat" cmpd="sng" algn="ctr">
                      <a:solidFill>
                        <a:srgbClr val="A0A1CF"/>
                      </a:solidFill>
                      <a:prstDash val="solid"/>
                      <a:round/>
                      <a:headEnd type="none" w="med" len="med"/>
                      <a:tailEnd type="none" w="med" len="med"/>
                    </a:lnR>
                    <a:lnT w="6350" cap="flat" cmpd="sng" algn="ctr">
                      <a:solidFill>
                        <a:srgbClr val="A0A1CF"/>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405873309"/>
                  </a:ext>
                </a:extLst>
              </a:tr>
              <a:tr h="0">
                <a:tc>
                  <a:txBody>
                    <a:bodyPr/>
                    <a:lstStyle/>
                    <a:p>
                      <a:pPr algn="just" fontAlgn="t"/>
                      <a:r>
                        <a:rPr lang="en-US">
                          <a:solidFill>
                            <a:srgbClr val="333333"/>
                          </a:solidFill>
                          <a:effectLst/>
                          <a:latin typeface="inter-regular"/>
                        </a:rPr>
                        <a:t>101</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50000</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64970154"/>
                  </a:ext>
                </a:extLst>
              </a:tr>
              <a:tr h="0">
                <a:tc>
                  <a:txBody>
                    <a:bodyPr/>
                    <a:lstStyle/>
                    <a:p>
                      <a:pPr algn="just" fontAlgn="t"/>
                      <a:r>
                        <a:rPr lang="en-US">
                          <a:solidFill>
                            <a:srgbClr val="333333"/>
                          </a:solidFill>
                          <a:effectLst/>
                          <a:latin typeface="inter-regular"/>
                        </a:rPr>
                        <a:t>102</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30000</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6963932"/>
                  </a:ext>
                </a:extLst>
              </a:tr>
              <a:tr h="0">
                <a:tc>
                  <a:txBody>
                    <a:bodyPr/>
                    <a:lstStyle/>
                    <a:p>
                      <a:pPr algn="just" fontAlgn="t"/>
                      <a:r>
                        <a:rPr lang="en-US">
                          <a:solidFill>
                            <a:srgbClr val="333333"/>
                          </a:solidFill>
                          <a:effectLst/>
                          <a:latin typeface="inter-regular"/>
                        </a:rPr>
                        <a:t>103</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25000</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01750337"/>
                  </a:ext>
                </a:extLst>
              </a:tr>
            </a:tbl>
          </a:graphicData>
        </a:graphic>
      </p:graphicFrame>
      <p:sp>
        <p:nvSpPr>
          <p:cNvPr id="12" name="TextBox 11">
            <a:extLst>
              <a:ext uri="{FF2B5EF4-FFF2-40B4-BE49-F238E27FC236}">
                <a16:creationId xmlns:a16="http://schemas.microsoft.com/office/drawing/2014/main" id="{E4067149-3FFB-4FCC-8F00-0D385BBC7F2F}"/>
              </a:ext>
            </a:extLst>
          </p:cNvPr>
          <p:cNvSpPr txBox="1"/>
          <p:nvPr/>
        </p:nvSpPr>
        <p:spPr>
          <a:xfrm>
            <a:off x="6469894" y="4838796"/>
            <a:ext cx="6097978" cy="369332"/>
          </a:xfrm>
          <a:prstGeom prst="rect">
            <a:avLst/>
          </a:prstGeom>
          <a:noFill/>
        </p:spPr>
        <p:txBody>
          <a:bodyPr wrap="square">
            <a:spAutoFit/>
          </a:bodyPr>
          <a:lstStyle/>
          <a:p>
            <a:r>
              <a:rPr lang="en-US" b="0" i="0" dirty="0">
                <a:solidFill>
                  <a:srgbClr val="000000"/>
                </a:solidFill>
                <a:effectLst/>
                <a:latin typeface="inter-regular"/>
              </a:rPr>
              <a:t>(EMPLOYEE ⋈ SALARY) </a:t>
            </a:r>
            <a:endParaRPr lang="en-US" dirty="0"/>
          </a:p>
        </p:txBody>
      </p:sp>
      <p:graphicFrame>
        <p:nvGraphicFramePr>
          <p:cNvPr id="13" name="Table 12">
            <a:extLst>
              <a:ext uri="{FF2B5EF4-FFF2-40B4-BE49-F238E27FC236}">
                <a16:creationId xmlns:a16="http://schemas.microsoft.com/office/drawing/2014/main" id="{5D3788E7-0E05-4943-B79C-C21D86073094}"/>
              </a:ext>
            </a:extLst>
          </p:cNvPr>
          <p:cNvGraphicFramePr>
            <a:graphicFrameLocks noGrp="1"/>
          </p:cNvGraphicFramePr>
          <p:nvPr>
            <p:extLst>
              <p:ext uri="{D42A27DB-BD31-4B8C-83A1-F6EECF244321}">
                <p14:modId xmlns:p14="http://schemas.microsoft.com/office/powerpoint/2010/main" val="794677253"/>
              </p:ext>
            </p:extLst>
          </p:nvPr>
        </p:nvGraphicFramePr>
        <p:xfrm>
          <a:off x="6469894" y="5193472"/>
          <a:ext cx="5284875" cy="1554480"/>
        </p:xfrm>
        <a:graphic>
          <a:graphicData uri="http://schemas.openxmlformats.org/drawingml/2006/table">
            <a:tbl>
              <a:tblPr/>
              <a:tblGrid>
                <a:gridCol w="1761625">
                  <a:extLst>
                    <a:ext uri="{9D8B030D-6E8A-4147-A177-3AD203B41FA5}">
                      <a16:colId xmlns:a16="http://schemas.microsoft.com/office/drawing/2014/main" val="1736177423"/>
                    </a:ext>
                  </a:extLst>
                </a:gridCol>
                <a:gridCol w="1761625">
                  <a:extLst>
                    <a:ext uri="{9D8B030D-6E8A-4147-A177-3AD203B41FA5}">
                      <a16:colId xmlns:a16="http://schemas.microsoft.com/office/drawing/2014/main" val="452889969"/>
                    </a:ext>
                  </a:extLst>
                </a:gridCol>
                <a:gridCol w="1761625">
                  <a:extLst>
                    <a:ext uri="{9D8B030D-6E8A-4147-A177-3AD203B41FA5}">
                      <a16:colId xmlns:a16="http://schemas.microsoft.com/office/drawing/2014/main" val="1969828779"/>
                    </a:ext>
                  </a:extLst>
                </a:gridCol>
              </a:tblGrid>
              <a:tr h="0">
                <a:tc>
                  <a:txBody>
                    <a:bodyPr/>
                    <a:lstStyle/>
                    <a:p>
                      <a:pPr algn="l" fontAlgn="t"/>
                      <a:r>
                        <a:rPr lang="en-US">
                          <a:solidFill>
                            <a:srgbClr val="000000"/>
                          </a:solidFill>
                          <a:effectLst/>
                          <a:latin typeface="times new roman" panose="02020603050405020304" pitchFamily="18" charset="0"/>
                        </a:rPr>
                        <a:t>EMP_CODE</a:t>
                      </a:r>
                    </a:p>
                  </a:txBody>
                  <a:tcPr marL="76200" marR="76200" marT="76200" marB="76200">
                    <a:lnL w="6350" cap="flat" cmpd="sng" algn="ctr">
                      <a:solidFill>
                        <a:srgbClr val="10BE89"/>
                      </a:solidFill>
                      <a:prstDash val="solid"/>
                      <a:round/>
                      <a:headEnd type="none" w="med" len="med"/>
                      <a:tailEnd type="none" w="med" len="med"/>
                    </a:lnL>
                    <a:lnR w="6350" cap="flat" cmpd="sng" algn="ctr">
                      <a:solidFill>
                        <a:srgbClr val="10BE89"/>
                      </a:solidFill>
                      <a:prstDash val="solid"/>
                      <a:round/>
                      <a:headEnd type="none" w="med" len="med"/>
                      <a:tailEnd type="none" w="med" len="med"/>
                    </a:lnR>
                    <a:lnT w="6350" cap="flat" cmpd="sng" algn="ctr">
                      <a:solidFill>
                        <a:srgbClr val="10BE89"/>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dirty="0">
                          <a:solidFill>
                            <a:srgbClr val="000000"/>
                          </a:solidFill>
                          <a:effectLst/>
                          <a:latin typeface="times new roman" panose="02020603050405020304" pitchFamily="18" charset="0"/>
                        </a:rPr>
                        <a:t>EMP_NAME</a:t>
                      </a:r>
                    </a:p>
                  </a:txBody>
                  <a:tcPr marL="76200" marR="76200" marT="76200" marB="76200">
                    <a:lnL w="6350" cap="flat" cmpd="sng" algn="ctr">
                      <a:solidFill>
                        <a:srgbClr val="10BE89"/>
                      </a:solidFill>
                      <a:prstDash val="solid"/>
                      <a:round/>
                      <a:headEnd type="none" w="med" len="med"/>
                      <a:tailEnd type="none" w="med" len="med"/>
                    </a:lnL>
                    <a:lnR w="6350" cap="flat" cmpd="sng" algn="ctr">
                      <a:solidFill>
                        <a:srgbClr val="10BE89"/>
                      </a:solidFill>
                      <a:prstDash val="solid"/>
                      <a:round/>
                      <a:headEnd type="none" w="med" len="med"/>
                      <a:tailEnd type="none" w="med" len="med"/>
                    </a:lnR>
                    <a:lnT w="6350" cap="flat" cmpd="sng" algn="ctr">
                      <a:solidFill>
                        <a:srgbClr val="10BE89"/>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SALARY</a:t>
                      </a:r>
                    </a:p>
                  </a:txBody>
                  <a:tcPr marL="76200" marR="76200" marT="76200" marB="76200">
                    <a:lnL w="6350" cap="flat" cmpd="sng" algn="ctr">
                      <a:solidFill>
                        <a:srgbClr val="10BE89"/>
                      </a:solidFill>
                      <a:prstDash val="solid"/>
                      <a:round/>
                      <a:headEnd type="none" w="med" len="med"/>
                      <a:tailEnd type="none" w="med" len="med"/>
                    </a:lnL>
                    <a:lnR w="6350" cap="flat" cmpd="sng" algn="ctr">
                      <a:solidFill>
                        <a:srgbClr val="10BE89"/>
                      </a:solidFill>
                      <a:prstDash val="solid"/>
                      <a:round/>
                      <a:headEnd type="none" w="med" len="med"/>
                      <a:tailEnd type="none" w="med" len="med"/>
                    </a:lnR>
                    <a:lnT w="6350" cap="flat" cmpd="sng" algn="ctr">
                      <a:solidFill>
                        <a:srgbClr val="10BE89"/>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4068199907"/>
                  </a:ext>
                </a:extLst>
              </a:tr>
              <a:tr h="0">
                <a:tc>
                  <a:txBody>
                    <a:bodyPr/>
                    <a:lstStyle/>
                    <a:p>
                      <a:pPr algn="just" fontAlgn="t"/>
                      <a:r>
                        <a:rPr lang="en-US">
                          <a:solidFill>
                            <a:srgbClr val="333333"/>
                          </a:solidFill>
                          <a:effectLst/>
                          <a:latin typeface="inter-regular"/>
                        </a:rPr>
                        <a:t>101</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Stephan</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50000</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546013772"/>
                  </a:ext>
                </a:extLst>
              </a:tr>
              <a:tr h="0">
                <a:tc>
                  <a:txBody>
                    <a:bodyPr/>
                    <a:lstStyle/>
                    <a:p>
                      <a:pPr algn="just" fontAlgn="t"/>
                      <a:r>
                        <a:rPr lang="en-US">
                          <a:solidFill>
                            <a:srgbClr val="333333"/>
                          </a:solidFill>
                          <a:effectLst/>
                          <a:latin typeface="inter-regular"/>
                        </a:rPr>
                        <a:t>102</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Jack</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30000</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19641294"/>
                  </a:ext>
                </a:extLst>
              </a:tr>
              <a:tr h="0">
                <a:tc>
                  <a:txBody>
                    <a:bodyPr/>
                    <a:lstStyle/>
                    <a:p>
                      <a:pPr algn="just" fontAlgn="t"/>
                      <a:r>
                        <a:rPr lang="en-US" dirty="0">
                          <a:solidFill>
                            <a:srgbClr val="333333"/>
                          </a:solidFill>
                          <a:effectLst/>
                          <a:latin typeface="inter-regular"/>
                        </a:rPr>
                        <a:t>103</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Harry</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25000</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28130094"/>
                  </a:ext>
                </a:extLst>
              </a:tr>
            </a:tbl>
          </a:graphicData>
        </a:graphic>
      </p:graphicFrame>
      <p:sp>
        <p:nvSpPr>
          <p:cNvPr id="15" name="TextBox 14">
            <a:extLst>
              <a:ext uri="{FF2B5EF4-FFF2-40B4-BE49-F238E27FC236}">
                <a16:creationId xmlns:a16="http://schemas.microsoft.com/office/drawing/2014/main" id="{3E3937FF-44DE-46F6-A7DE-6547F02B5BE3}"/>
              </a:ext>
            </a:extLst>
          </p:cNvPr>
          <p:cNvSpPr txBox="1"/>
          <p:nvPr/>
        </p:nvSpPr>
        <p:spPr>
          <a:xfrm>
            <a:off x="6377860" y="1239383"/>
            <a:ext cx="6282046" cy="369332"/>
          </a:xfrm>
          <a:prstGeom prst="rect">
            <a:avLst/>
          </a:prstGeom>
          <a:noFill/>
        </p:spPr>
        <p:txBody>
          <a:bodyPr wrap="square">
            <a:spAutoFit/>
          </a:bodyPr>
          <a:lstStyle/>
          <a:p>
            <a:r>
              <a:rPr lang="en-US" b="1" i="0">
                <a:solidFill>
                  <a:srgbClr val="333333"/>
                </a:solidFill>
                <a:effectLst/>
                <a:latin typeface="inter-bold"/>
              </a:rPr>
              <a:t>EMPLOYEE</a:t>
            </a:r>
            <a:endParaRPr lang="en-US" dirty="0"/>
          </a:p>
        </p:txBody>
      </p:sp>
      <p:sp>
        <p:nvSpPr>
          <p:cNvPr id="17" name="TextBox 16">
            <a:extLst>
              <a:ext uri="{FF2B5EF4-FFF2-40B4-BE49-F238E27FC236}">
                <a16:creationId xmlns:a16="http://schemas.microsoft.com/office/drawing/2014/main" id="{079DC980-72F9-469E-BDD2-D8523380AAAB}"/>
              </a:ext>
            </a:extLst>
          </p:cNvPr>
          <p:cNvSpPr txBox="1"/>
          <p:nvPr/>
        </p:nvSpPr>
        <p:spPr>
          <a:xfrm>
            <a:off x="6377860" y="3051159"/>
            <a:ext cx="6329548" cy="369332"/>
          </a:xfrm>
          <a:prstGeom prst="rect">
            <a:avLst/>
          </a:prstGeom>
          <a:noFill/>
        </p:spPr>
        <p:txBody>
          <a:bodyPr wrap="square">
            <a:spAutoFit/>
          </a:bodyPr>
          <a:lstStyle/>
          <a:p>
            <a:r>
              <a:rPr lang="en-US" b="1" i="0" dirty="0">
                <a:solidFill>
                  <a:srgbClr val="333333"/>
                </a:solidFill>
                <a:effectLst/>
                <a:latin typeface="inter-bold"/>
              </a:rPr>
              <a:t>SALARY</a:t>
            </a:r>
            <a:endParaRPr lang="en-US" dirty="0"/>
          </a:p>
        </p:txBody>
      </p:sp>
    </p:spTree>
    <p:extLst>
      <p:ext uri="{BB962C8B-B14F-4D97-AF65-F5344CB8AC3E}">
        <p14:creationId xmlns:p14="http://schemas.microsoft.com/office/powerpoint/2010/main" val="2752466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773" y="1487449"/>
            <a:ext cx="8237229" cy="4635055"/>
          </a:xfrm>
        </p:spPr>
      </p:pic>
      <p:sp>
        <p:nvSpPr>
          <p:cNvPr id="3" name="Content Placeholder 2"/>
          <p:cNvSpPr>
            <a:spLocks noGrp="1"/>
          </p:cNvSpPr>
          <p:nvPr>
            <p:ph sz="quarter" idx="10"/>
          </p:nvPr>
        </p:nvSpPr>
        <p:spPr/>
        <p:txBody>
          <a:bodyPr/>
          <a:lstStyle/>
          <a:p>
            <a:r>
              <a:rPr lang="en-IN" dirty="0">
                <a:solidFill>
                  <a:srgbClr val="7030A0"/>
                </a:solidFill>
              </a:rPr>
              <a:t>Natural Join</a:t>
            </a:r>
          </a:p>
        </p:txBody>
      </p:sp>
      <p:sp>
        <p:nvSpPr>
          <p:cNvPr id="5" name="TextBox 4">
            <a:extLst>
              <a:ext uri="{FF2B5EF4-FFF2-40B4-BE49-F238E27FC236}">
                <a16:creationId xmlns:a16="http://schemas.microsoft.com/office/drawing/2014/main" id="{0AF81212-E2B6-4600-B312-DA97B4385923}"/>
              </a:ext>
            </a:extLst>
          </p:cNvPr>
          <p:cNvSpPr txBox="1"/>
          <p:nvPr/>
        </p:nvSpPr>
        <p:spPr>
          <a:xfrm>
            <a:off x="8468097" y="2301718"/>
            <a:ext cx="3383477" cy="1200329"/>
          </a:xfrm>
          <a:prstGeom prst="rect">
            <a:avLst/>
          </a:prstGeom>
          <a:noFill/>
        </p:spPr>
        <p:txBody>
          <a:bodyPr wrap="square">
            <a:spAutoFit/>
          </a:bodyPr>
          <a:lstStyle/>
          <a:p>
            <a:pPr algn="just"/>
            <a:r>
              <a:rPr lang="en-US" b="0" i="0" dirty="0">
                <a:solidFill>
                  <a:srgbClr val="000000"/>
                </a:solidFill>
                <a:effectLst/>
                <a:latin typeface="inter-regular"/>
              </a:rPr>
              <a:t>A natural join is the set of tuples of all combinations in </a:t>
            </a:r>
            <a:r>
              <a:rPr lang="en-US" b="0" i="0" dirty="0">
                <a:solidFill>
                  <a:srgbClr val="000000"/>
                </a:solidFill>
                <a:effectLst/>
                <a:highlight>
                  <a:srgbClr val="FFFF00"/>
                </a:highlight>
                <a:latin typeface="inter-regular"/>
              </a:rPr>
              <a:t>R and S that are equal on their common attribute names.</a:t>
            </a:r>
          </a:p>
        </p:txBody>
      </p:sp>
    </p:spTree>
    <p:extLst>
      <p:ext uri="{BB962C8B-B14F-4D97-AF65-F5344CB8AC3E}">
        <p14:creationId xmlns:p14="http://schemas.microsoft.com/office/powerpoint/2010/main" val="1644478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Natural Join</a:t>
            </a:r>
          </a:p>
          <a:p>
            <a:endParaRPr lang="en-IN" dirty="0"/>
          </a:p>
        </p:txBody>
      </p:sp>
      <p:pic>
        <p:nvPicPr>
          <p:cNvPr id="4" name="Content Placeholder 3"/>
          <p:cNvPicPr>
            <a:picLocks noGrp="1" noChangeAspect="1"/>
          </p:cNvPicPr>
          <p:nvPr>
            <p:ph idx="1"/>
          </p:nvPr>
        </p:nvPicPr>
        <p:blipFill>
          <a:blip r:embed="rId2"/>
          <a:stretch>
            <a:fillRect/>
          </a:stretch>
        </p:blipFill>
        <p:spPr>
          <a:xfrm>
            <a:off x="505377" y="1649929"/>
            <a:ext cx="7753350" cy="2676525"/>
          </a:xfrm>
          <a:prstGeom prst="rect">
            <a:avLst/>
          </a:prstGeom>
        </p:spPr>
      </p:pic>
      <p:pic>
        <p:nvPicPr>
          <p:cNvPr id="5" name="Picture 4"/>
          <p:cNvPicPr>
            <a:picLocks noChangeAspect="1"/>
          </p:cNvPicPr>
          <p:nvPr/>
        </p:nvPicPr>
        <p:blipFill>
          <a:blip r:embed="rId3"/>
          <a:stretch>
            <a:fillRect/>
          </a:stretch>
        </p:blipFill>
        <p:spPr>
          <a:xfrm>
            <a:off x="505377" y="4680983"/>
            <a:ext cx="4810125" cy="1352550"/>
          </a:xfrm>
          <a:prstGeom prst="rect">
            <a:avLst/>
          </a:prstGeom>
        </p:spPr>
      </p:pic>
    </p:spTree>
    <p:extLst>
      <p:ext uri="{BB962C8B-B14F-4D97-AF65-F5344CB8AC3E}">
        <p14:creationId xmlns:p14="http://schemas.microsoft.com/office/powerpoint/2010/main" val="3812883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 (cont.)</a:t>
            </a:r>
            <a:endParaRPr lang="en-IN" dirty="0">
              <a:solidFill>
                <a:srgbClr val="7030A0"/>
              </a:solidFill>
            </a:endParaRPr>
          </a:p>
        </p:txBody>
      </p:sp>
      <p:sp>
        <p:nvSpPr>
          <p:cNvPr id="5" name="Rectangle 4"/>
          <p:cNvSpPr>
            <a:spLocks noGrp="1" noChangeArrowheads="1"/>
          </p:cNvSpPr>
          <p:nvPr/>
        </p:nvSpPr>
        <p:spPr bwMode="auto">
          <a:xfrm>
            <a:off x="177800" y="1295400"/>
            <a:ext cx="8661400" cy="523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3600" b="1" dirty="0">
                <a:latin typeface="Times New Roman" panose="02020603050405020304" pitchFamily="18" charset="0"/>
              </a:rPr>
              <a:t>	</a:t>
            </a:r>
            <a:r>
              <a:rPr lang="en-US" altLang="en-US" sz="2800" b="1" dirty="0">
                <a:solidFill>
                  <a:srgbClr val="C00000"/>
                </a:solidFill>
                <a:latin typeface="Times New Roman" panose="02020603050405020304" pitchFamily="18" charset="0"/>
              </a:rPr>
              <a:t>Example:</a:t>
            </a:r>
            <a:r>
              <a:rPr lang="en-US" altLang="en-US" sz="2800" dirty="0">
                <a:solidFill>
                  <a:srgbClr val="C00000"/>
                </a:solidFill>
                <a:latin typeface="Times New Roman" panose="02020603050405020304" pitchFamily="18" charset="0"/>
              </a:rPr>
              <a:t> Suppose that we want to retrieve the name of the manager of each department. To get the manager’s name, we need to combine each DEPARTMENT tuple with the EMPLOYEE tuple whose SSN value matches the MGRSSN value in the department tuple. We do this by using the join           operation.</a:t>
            </a:r>
          </a:p>
          <a:p>
            <a:pPr>
              <a:buFont typeface="Wingdings" panose="05000000000000000000" pitchFamily="2" charset="2"/>
              <a:buNone/>
            </a:pPr>
            <a:r>
              <a:rPr lang="en-US" altLang="en-US" sz="40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DEPT_MGR </a:t>
            </a:r>
            <a:r>
              <a:rPr lang="en-US" altLang="en-US" sz="2400" b="1" dirty="0">
                <a:solidFill>
                  <a:srgbClr val="C00000"/>
                </a:solidFill>
                <a:latin typeface="Times New Roman" panose="02020603050405020304" pitchFamily="18" charset="0"/>
                <a:sym typeface="Symbol" panose="05050102010706020507" pitchFamily="18" charset="2"/>
              </a:rPr>
              <a:t></a:t>
            </a:r>
            <a:r>
              <a:rPr lang="en-US" altLang="en-US" sz="2400" b="1" dirty="0">
                <a:solidFill>
                  <a:srgbClr val="C00000"/>
                </a:solidFill>
                <a:latin typeface="Times New Roman" panose="02020603050405020304" pitchFamily="18" charset="0"/>
              </a:rPr>
              <a:t> DEPARTMENT   </a:t>
            </a:r>
            <a:r>
              <a:rPr lang="en-US" altLang="en-US" sz="2400" b="1" baseline="-40000" dirty="0">
                <a:solidFill>
                  <a:srgbClr val="C00000"/>
                </a:solidFill>
                <a:latin typeface="Times New Roman" panose="02020603050405020304" pitchFamily="18" charset="0"/>
              </a:rPr>
              <a:t>MGRSSN=SSN</a:t>
            </a:r>
            <a:r>
              <a:rPr lang="en-US" altLang="en-US" sz="2400" b="1" baseline="-25000" dirty="0">
                <a:solidFill>
                  <a:srgbClr val="C00000"/>
                </a:solidFill>
                <a:latin typeface="Times New Roman" panose="02020603050405020304" pitchFamily="18" charset="0"/>
              </a:rPr>
              <a:t> </a:t>
            </a:r>
            <a:r>
              <a:rPr lang="en-US" altLang="en-US" sz="2400" b="1" dirty="0">
                <a:solidFill>
                  <a:srgbClr val="C00000"/>
                </a:solidFill>
                <a:latin typeface="Times New Roman" panose="02020603050405020304" pitchFamily="18" charset="0"/>
              </a:rPr>
              <a:t>EMPLOYEE</a:t>
            </a:r>
          </a:p>
          <a:p>
            <a:pPr>
              <a:buFont typeface="Wingdings" panose="05000000000000000000" pitchFamily="2" charset="2"/>
              <a:buNone/>
            </a:pPr>
            <a:endParaRPr lang="en-US" altLang="en-US" sz="2800" dirty="0">
              <a:solidFill>
                <a:srgbClr val="FF0066"/>
              </a:solidFill>
              <a:latin typeface="Times New Roman" panose="02020603050405020304" pitchFamily="18" charset="0"/>
            </a:endParaRPr>
          </a:p>
          <a:p>
            <a:endParaRPr lang="en-US" altLang="en-US" sz="3600" dirty="0"/>
          </a:p>
        </p:txBody>
      </p:sp>
      <p:pic>
        <p:nvPicPr>
          <p:cNvPr id="6" name="Picture 5" descr="C:\My Documents\Georgia Tech\Slides and Notes\2003\Join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 y="4766732"/>
            <a:ext cx="10430933" cy="1761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3117850" y="3585632"/>
            <a:ext cx="876300" cy="609600"/>
          </a:xfrm>
          <a:prstGeom prst="rect">
            <a:avLst/>
          </a:prstGeom>
        </p:spPr>
      </p:pic>
      <p:pic>
        <p:nvPicPr>
          <p:cNvPr id="13" name="Picture 12"/>
          <p:cNvPicPr>
            <a:picLocks noChangeAspect="1"/>
          </p:cNvPicPr>
          <p:nvPr/>
        </p:nvPicPr>
        <p:blipFill>
          <a:blip r:embed="rId3"/>
          <a:stretch>
            <a:fillRect/>
          </a:stretch>
        </p:blipFill>
        <p:spPr>
          <a:xfrm>
            <a:off x="5437716" y="4064000"/>
            <a:ext cx="742951" cy="516835"/>
          </a:xfrm>
          <a:prstGeom prst="rect">
            <a:avLst/>
          </a:prstGeom>
        </p:spPr>
      </p:pic>
    </p:spTree>
    <p:extLst>
      <p:ext uri="{BB962C8B-B14F-4D97-AF65-F5344CB8AC3E}">
        <p14:creationId xmlns:p14="http://schemas.microsoft.com/office/powerpoint/2010/main" val="288939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06400" y="152400"/>
            <a:ext cx="7518400" cy="1143000"/>
          </a:xfrm>
        </p:spPr>
        <p:txBody>
          <a:bodyPr>
            <a:normAutofit fontScale="77500" lnSpcReduction="20000"/>
          </a:bodyPr>
          <a:lstStyle/>
          <a:p>
            <a:endParaRPr lang="en-IN" dirty="0">
              <a:solidFill>
                <a:srgbClr val="00B050"/>
              </a:solidFill>
            </a:endParaRPr>
          </a:p>
          <a:p>
            <a:r>
              <a:rPr lang="en-IN" dirty="0">
                <a:solidFill>
                  <a:srgbClr val="00B050"/>
                </a:solidFill>
              </a:rPr>
              <a:t>WHY DO WE NEED RA and RA operations?</a:t>
            </a:r>
          </a:p>
          <a:p>
            <a:endParaRPr lang="en-IN" dirty="0"/>
          </a:p>
        </p:txBody>
      </p:sp>
      <p:sp>
        <p:nvSpPr>
          <p:cNvPr id="5" name="Content Placeholder 4"/>
          <p:cNvSpPr>
            <a:spLocks noGrp="1"/>
          </p:cNvSpPr>
          <p:nvPr>
            <p:ph idx="1"/>
          </p:nvPr>
        </p:nvSpPr>
        <p:spPr/>
        <p:txBody>
          <a:bodyPr/>
          <a:lstStyle/>
          <a:p>
            <a:r>
              <a:rPr lang="en-IN" dirty="0"/>
              <a:t>Relational </a:t>
            </a:r>
          </a:p>
          <a:p>
            <a:r>
              <a:rPr lang="en-IN" dirty="0"/>
              <a:t>Algebra has..</a:t>
            </a:r>
          </a:p>
        </p:txBody>
      </p:sp>
      <p:pic>
        <p:nvPicPr>
          <p:cNvPr id="1028" name="Picture 4" descr="DBMS Relational Algebra">
            <a:extLst>
              <a:ext uri="{FF2B5EF4-FFF2-40B4-BE49-F238E27FC236}">
                <a16:creationId xmlns:a16="http://schemas.microsoft.com/office/drawing/2014/main" id="{F6F4FA04-FD8E-4DEF-B49E-80987D550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449" y="1518444"/>
            <a:ext cx="9066151" cy="27201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DCB0060-B58B-414C-A5F9-AAB7D1846F0B}"/>
              </a:ext>
            </a:extLst>
          </p:cNvPr>
          <p:cNvPicPr>
            <a:picLocks noChangeAspect="1"/>
          </p:cNvPicPr>
          <p:nvPr/>
        </p:nvPicPr>
        <p:blipFill>
          <a:blip r:embed="rId3"/>
          <a:stretch>
            <a:fillRect/>
          </a:stretch>
        </p:blipFill>
        <p:spPr>
          <a:xfrm>
            <a:off x="406400" y="4628469"/>
            <a:ext cx="6086475" cy="1781175"/>
          </a:xfrm>
          <a:prstGeom prst="rect">
            <a:avLst/>
          </a:prstGeom>
        </p:spPr>
      </p:pic>
    </p:spTree>
    <p:extLst>
      <p:ext uri="{BB962C8B-B14F-4D97-AF65-F5344CB8AC3E}">
        <p14:creationId xmlns:p14="http://schemas.microsoft.com/office/powerpoint/2010/main" val="620572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 (cont.)</a:t>
            </a:r>
            <a:endParaRPr lang="en-IN" dirty="0">
              <a:solidFill>
                <a:srgbClr val="7030A0"/>
              </a:solidFill>
            </a:endParaRPr>
          </a:p>
        </p:txBody>
      </p:sp>
      <p:sp>
        <p:nvSpPr>
          <p:cNvPr id="6" name="Rectangle 5"/>
          <p:cNvSpPr>
            <a:spLocks noGrp="1" noChangeArrowheads="1"/>
          </p:cNvSpPr>
          <p:nvPr/>
        </p:nvSpPr>
        <p:spPr bwMode="auto">
          <a:xfrm>
            <a:off x="874184" y="1689100"/>
            <a:ext cx="854710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000" b="1" dirty="0">
                <a:solidFill>
                  <a:srgbClr val="C00000"/>
                </a:solidFill>
                <a:latin typeface="Times New Roman" panose="02020603050405020304" pitchFamily="18" charset="0"/>
              </a:rPr>
              <a:t>EQUIJOIN Operation</a:t>
            </a:r>
          </a:p>
          <a:p>
            <a:pPr>
              <a:lnSpc>
                <a:spcPct val="80000"/>
              </a:lnSpc>
              <a:buFont typeface="Wingdings" panose="05000000000000000000" pitchFamily="2" charset="2"/>
              <a:buNone/>
            </a:pPr>
            <a:endParaRPr lang="en-US" altLang="en-US" sz="7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000" dirty="0">
                <a:solidFill>
                  <a:srgbClr val="C00000"/>
                </a:solidFill>
                <a:latin typeface="Times New Roman" panose="02020603050405020304" pitchFamily="18" charset="0"/>
              </a:rPr>
              <a:t>	</a:t>
            </a:r>
            <a:r>
              <a:rPr lang="en-US" altLang="en-US" sz="1800" dirty="0">
                <a:solidFill>
                  <a:srgbClr val="C00000"/>
                </a:solidFill>
                <a:latin typeface="Times New Roman" panose="02020603050405020304" pitchFamily="18" charset="0"/>
              </a:rPr>
              <a:t>The most common use of join involves join conditions with equality comparisons only. Such a join, </a:t>
            </a:r>
            <a:r>
              <a:rPr lang="en-US" altLang="en-US" sz="1800" b="1" dirty="0">
                <a:solidFill>
                  <a:srgbClr val="C00000"/>
                </a:solidFill>
                <a:highlight>
                  <a:srgbClr val="FFFF00"/>
                </a:highlight>
                <a:latin typeface="Times New Roman" panose="02020603050405020304" pitchFamily="18" charset="0"/>
              </a:rPr>
              <a:t>where the only comparison operator used is =, is called an EQUIJOIN</a:t>
            </a:r>
            <a:r>
              <a:rPr lang="en-US" altLang="en-US" sz="1800" dirty="0">
                <a:solidFill>
                  <a:srgbClr val="C00000"/>
                </a:solidFill>
                <a:highlight>
                  <a:srgbClr val="FFFF00"/>
                </a:highlight>
                <a:latin typeface="Times New Roman" panose="02020603050405020304" pitchFamily="18" charset="0"/>
              </a:rPr>
              <a:t>. </a:t>
            </a:r>
            <a:r>
              <a:rPr lang="en-US" altLang="en-US" sz="1800" dirty="0">
                <a:solidFill>
                  <a:srgbClr val="C00000"/>
                </a:solidFill>
                <a:latin typeface="Times New Roman" panose="02020603050405020304" pitchFamily="18" charset="0"/>
              </a:rPr>
              <a:t>In the result of an EQUIJOIN we always have one or more pairs of attributes (whose names need not be  identical) that have </a:t>
            </a:r>
            <a:r>
              <a:rPr lang="en-US" altLang="en-US" sz="1800" i="1" dirty="0">
                <a:solidFill>
                  <a:srgbClr val="C00000"/>
                </a:solidFill>
                <a:latin typeface="Times New Roman" panose="02020603050405020304" pitchFamily="18" charset="0"/>
              </a:rPr>
              <a:t>identical values</a:t>
            </a:r>
            <a:r>
              <a:rPr lang="en-US" altLang="en-US" sz="1800" dirty="0">
                <a:solidFill>
                  <a:srgbClr val="C00000"/>
                </a:solidFill>
                <a:latin typeface="Times New Roman" panose="02020603050405020304" pitchFamily="18" charset="0"/>
              </a:rPr>
              <a:t> in every tuple. </a:t>
            </a:r>
          </a:p>
          <a:p>
            <a:pPr>
              <a:lnSpc>
                <a:spcPct val="80000"/>
              </a:lnSpc>
              <a:buFont typeface="Wingdings" panose="05000000000000000000" pitchFamily="2" charset="2"/>
              <a:buNone/>
            </a:pPr>
            <a:r>
              <a:rPr lang="en-US" altLang="en-US" sz="1800" dirty="0">
                <a:solidFill>
                  <a:srgbClr val="C00000"/>
                </a:solidFill>
                <a:latin typeface="Times New Roman" panose="02020603050405020304" pitchFamily="18" charset="0"/>
              </a:rPr>
              <a:t>	The JOIN seen in the previous example was EQUIJOIN.</a:t>
            </a:r>
          </a:p>
          <a:p>
            <a:pPr>
              <a:lnSpc>
                <a:spcPct val="80000"/>
              </a:lnSpc>
              <a:buFont typeface="Wingdings" panose="05000000000000000000" pitchFamily="2" charset="2"/>
              <a:buNone/>
            </a:pPr>
            <a:endParaRPr lang="en-US" altLang="en-US" sz="1800" dirty="0">
              <a:solidFill>
                <a:srgbClr val="C00000"/>
              </a:solidFill>
              <a:latin typeface="Times New Roman" panose="02020603050405020304" pitchFamily="18" charset="0"/>
            </a:endParaRPr>
          </a:p>
          <a:p>
            <a:pPr>
              <a:lnSpc>
                <a:spcPct val="80000"/>
              </a:lnSpc>
              <a:buFont typeface="Wingdings" panose="05000000000000000000" pitchFamily="2" charset="2"/>
              <a:buNone/>
            </a:pPr>
            <a:endParaRPr lang="en-US" altLang="en-US" sz="1400" b="1" dirty="0">
              <a:solidFill>
                <a:srgbClr val="C00000"/>
              </a:solidFill>
              <a:latin typeface="Times New Roman" panose="02020603050405020304" pitchFamily="18" charset="0"/>
            </a:endParaRPr>
          </a:p>
          <a:p>
            <a:pPr>
              <a:lnSpc>
                <a:spcPct val="80000"/>
              </a:lnSpc>
            </a:pPr>
            <a:r>
              <a:rPr lang="en-US" altLang="en-US" sz="2000" b="1" dirty="0">
                <a:solidFill>
                  <a:srgbClr val="C00000"/>
                </a:solidFill>
                <a:latin typeface="Times New Roman" panose="02020603050405020304" pitchFamily="18" charset="0"/>
              </a:rPr>
              <a:t>NATURAL JOIN Operation</a:t>
            </a:r>
          </a:p>
          <a:p>
            <a:pPr>
              <a:lnSpc>
                <a:spcPct val="80000"/>
              </a:lnSpc>
              <a:buFont typeface="Wingdings" panose="05000000000000000000" pitchFamily="2" charset="2"/>
              <a:buNone/>
            </a:pPr>
            <a:endParaRPr lang="en-US" altLang="en-US" sz="800" b="1"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1400" dirty="0">
                <a:solidFill>
                  <a:srgbClr val="C00000"/>
                </a:solidFill>
                <a:latin typeface="Times New Roman" panose="02020603050405020304" pitchFamily="18" charset="0"/>
              </a:rPr>
              <a:t>	</a:t>
            </a:r>
            <a:r>
              <a:rPr lang="en-US" altLang="en-US" sz="1800" dirty="0">
                <a:solidFill>
                  <a:srgbClr val="C00000"/>
                </a:solidFill>
                <a:latin typeface="Times New Roman" panose="02020603050405020304" pitchFamily="18" charset="0"/>
              </a:rPr>
              <a:t>Because one of each pair of attributes with identical values is superfluous, a new operation called natural join—denoted by </a:t>
            </a:r>
            <a:r>
              <a:rPr lang="en-US" altLang="en-US" sz="1800" b="1" dirty="0">
                <a:solidFill>
                  <a:srgbClr val="7030A0"/>
                </a:solidFill>
                <a:latin typeface="Times New Roman" panose="02020603050405020304" pitchFamily="18" charset="0"/>
              </a:rPr>
              <a:t>*</a:t>
            </a:r>
            <a:r>
              <a:rPr lang="en-US" altLang="en-US" sz="1800" dirty="0">
                <a:solidFill>
                  <a:srgbClr val="C00000"/>
                </a:solidFill>
                <a:latin typeface="Times New Roman" panose="02020603050405020304" pitchFamily="18" charset="0"/>
              </a:rPr>
              <a:t>—was created to get rid of the second (superfluous) attribute in an EQUIJOIN condition.</a:t>
            </a:r>
          </a:p>
          <a:p>
            <a:pPr>
              <a:lnSpc>
                <a:spcPct val="80000"/>
              </a:lnSpc>
              <a:buFont typeface="Wingdings" panose="05000000000000000000" pitchFamily="2" charset="2"/>
              <a:buNone/>
            </a:pPr>
            <a:r>
              <a:rPr lang="en-US" altLang="en-US" sz="1800" dirty="0">
                <a:solidFill>
                  <a:srgbClr val="C00000"/>
                </a:solidFill>
                <a:latin typeface="Times New Roman" panose="02020603050405020304" pitchFamily="18" charset="0"/>
              </a:rPr>
              <a:t>	The standard definition of natural join requires that the two join attributes, or each pair of corresponding join attributes, have the </a:t>
            </a:r>
            <a:r>
              <a:rPr lang="en-US" altLang="en-US" sz="1800" b="1" dirty="0">
                <a:solidFill>
                  <a:srgbClr val="C00000"/>
                </a:solidFill>
                <a:latin typeface="Times New Roman" panose="02020603050405020304" pitchFamily="18" charset="0"/>
              </a:rPr>
              <a:t>same name</a:t>
            </a:r>
            <a:r>
              <a:rPr lang="en-US" altLang="en-US" sz="1800" dirty="0">
                <a:solidFill>
                  <a:srgbClr val="C00000"/>
                </a:solidFill>
                <a:latin typeface="Times New Roman" panose="02020603050405020304" pitchFamily="18" charset="0"/>
              </a:rPr>
              <a:t> in both relations. If this is not the case, a renaming operation is applied first</a:t>
            </a:r>
            <a:r>
              <a:rPr lang="en-US" altLang="en-US" sz="1800" dirty="0">
                <a:latin typeface="Times New Roman" panose="02020603050405020304" pitchFamily="18" charset="0"/>
              </a:rPr>
              <a:t>.</a:t>
            </a:r>
            <a:r>
              <a:rPr lang="en-US" altLang="en-US" sz="1400" dirty="0">
                <a:latin typeface="Times New Roman" panose="02020603050405020304" pitchFamily="18" charset="0"/>
              </a:rPr>
              <a:t> </a:t>
            </a:r>
          </a:p>
          <a:p>
            <a:pPr>
              <a:lnSpc>
                <a:spcPct val="80000"/>
              </a:lnSpc>
              <a:buFont typeface="Wingdings" panose="05000000000000000000" pitchFamily="2" charset="2"/>
              <a:buNone/>
            </a:pPr>
            <a:r>
              <a:rPr lang="en-US" altLang="en-US" sz="1400" dirty="0">
                <a:latin typeface="Times New Roman" panose="02020603050405020304" pitchFamily="18" charset="0"/>
              </a:rPr>
              <a:t>	</a:t>
            </a:r>
            <a:endParaRPr lang="en-US" altLang="en-US" sz="1400" dirty="0">
              <a:solidFill>
                <a:srgbClr val="FF0066"/>
              </a:solidFill>
              <a:latin typeface="Times New Roman" panose="02020603050405020304" pitchFamily="18" charset="0"/>
            </a:endParaRPr>
          </a:p>
          <a:p>
            <a:pPr>
              <a:lnSpc>
                <a:spcPct val="80000"/>
              </a:lnSpc>
              <a:buFont typeface="Wingdings" panose="05000000000000000000" pitchFamily="2" charset="2"/>
              <a:buNone/>
            </a:pPr>
            <a:r>
              <a:rPr lang="en-US" altLang="en-US" sz="1000" dirty="0">
                <a:solidFill>
                  <a:srgbClr val="FF0066"/>
                </a:solidFill>
                <a:latin typeface="Times New Roman" panose="02020603050405020304" pitchFamily="18" charset="0"/>
              </a:rPr>
              <a:t>	                    	</a:t>
            </a:r>
            <a:endParaRPr lang="en-US" altLang="en-US" sz="700" dirty="0">
              <a:solidFill>
                <a:srgbClr val="FF0066"/>
              </a:solidFill>
              <a:latin typeface="Times New Roman" panose="02020603050405020304" pitchFamily="18" charset="0"/>
            </a:endParaRPr>
          </a:p>
          <a:p>
            <a:pPr>
              <a:lnSpc>
                <a:spcPct val="80000"/>
              </a:lnSpc>
              <a:buFont typeface="Wingdings" panose="05000000000000000000" pitchFamily="2" charset="2"/>
              <a:buNone/>
            </a:pPr>
            <a:endParaRPr lang="en-US" altLang="en-US" sz="700" dirty="0">
              <a:solidFill>
                <a:srgbClr val="FF0066"/>
              </a:solidFill>
              <a:latin typeface="Times New Roman" panose="02020603050405020304" pitchFamily="18" charset="0"/>
            </a:endParaRPr>
          </a:p>
          <a:p>
            <a:pPr>
              <a:lnSpc>
                <a:spcPct val="80000"/>
              </a:lnSpc>
              <a:buFont typeface="Wingdings" panose="05000000000000000000" pitchFamily="2" charset="2"/>
              <a:buNone/>
            </a:pPr>
            <a:endParaRPr lang="en-US" altLang="en-US" sz="700" dirty="0">
              <a:solidFill>
                <a:srgbClr val="FF0066"/>
              </a:solidFill>
              <a:latin typeface="Times New Roman" panose="02020603050405020304" pitchFamily="18" charset="0"/>
            </a:endParaRPr>
          </a:p>
          <a:p>
            <a:pPr>
              <a:lnSpc>
                <a:spcPct val="80000"/>
              </a:lnSpc>
              <a:buFont typeface="Wingdings" panose="05000000000000000000" pitchFamily="2" charset="2"/>
              <a:buNone/>
            </a:pPr>
            <a:endParaRPr lang="en-US" altLang="en-US" sz="700" dirty="0">
              <a:solidFill>
                <a:srgbClr val="FF0066"/>
              </a:solidFill>
              <a:latin typeface="Times New Roman" panose="02020603050405020304" pitchFamily="18" charset="0"/>
            </a:endParaRPr>
          </a:p>
        </p:txBody>
      </p:sp>
    </p:spTree>
    <p:extLst>
      <p:ext uri="{BB962C8B-B14F-4D97-AF65-F5344CB8AC3E}">
        <p14:creationId xmlns:p14="http://schemas.microsoft.com/office/powerpoint/2010/main" val="3678111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5291" y="1442016"/>
            <a:ext cx="9274629" cy="4593024"/>
          </a:xfrm>
          <a:prstGeom prst="rect">
            <a:avLst/>
          </a:prstGeom>
        </p:spPr>
      </p:pic>
    </p:spTree>
    <p:extLst>
      <p:ext uri="{BB962C8B-B14F-4D97-AF65-F5344CB8AC3E}">
        <p14:creationId xmlns:p14="http://schemas.microsoft.com/office/powerpoint/2010/main" val="2827948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err="1"/>
              <a:t>Equi</a:t>
            </a:r>
            <a:r>
              <a:rPr lang="en-IN" dirty="0"/>
              <a:t> Join</a:t>
            </a:r>
          </a:p>
        </p:txBody>
      </p:sp>
      <p:pic>
        <p:nvPicPr>
          <p:cNvPr id="4" name="Picture 3"/>
          <p:cNvPicPr>
            <a:picLocks noChangeAspect="1"/>
          </p:cNvPicPr>
          <p:nvPr/>
        </p:nvPicPr>
        <p:blipFill>
          <a:blip r:embed="rId2"/>
          <a:stretch>
            <a:fillRect/>
          </a:stretch>
        </p:blipFill>
        <p:spPr>
          <a:xfrm>
            <a:off x="1459523" y="1523859"/>
            <a:ext cx="7954591" cy="4683510"/>
          </a:xfrm>
          <a:prstGeom prst="rect">
            <a:avLst/>
          </a:prstGeom>
        </p:spPr>
      </p:pic>
    </p:spTree>
    <p:extLst>
      <p:ext uri="{BB962C8B-B14F-4D97-AF65-F5344CB8AC3E}">
        <p14:creationId xmlns:p14="http://schemas.microsoft.com/office/powerpoint/2010/main" val="306335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84026" y="1869866"/>
            <a:ext cx="6817547" cy="3773906"/>
          </a:xfrm>
          <a:prstGeom prst="rect">
            <a:avLst/>
          </a:prstGeom>
        </p:spPr>
      </p:pic>
      <p:pic>
        <p:nvPicPr>
          <p:cNvPr id="5" name="Content Placeholder 4"/>
          <p:cNvPicPr>
            <a:picLocks noGrp="1" noChangeAspect="1"/>
          </p:cNvPicPr>
          <p:nvPr>
            <p:ph sz="quarter" idx="10"/>
          </p:nvPr>
        </p:nvPicPr>
        <p:blipFill>
          <a:blip r:embed="rId3"/>
          <a:stretch>
            <a:fillRect/>
          </a:stretch>
        </p:blipFill>
        <p:spPr>
          <a:xfrm>
            <a:off x="3099731" y="464728"/>
            <a:ext cx="3046138" cy="518344"/>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09B8CD7-2F44-46A8-8E58-807F00AD1B97}"/>
                  </a:ext>
                </a:extLst>
              </p14:cNvPr>
              <p14:cNvContentPartPr/>
              <p14:nvPr/>
            </p14:nvContentPartPr>
            <p14:xfrm>
              <a:off x="3266215" y="4748465"/>
              <a:ext cx="5631480" cy="203400"/>
            </p14:xfrm>
          </p:contentPart>
        </mc:Choice>
        <mc:Fallback xmlns="">
          <p:pic>
            <p:nvPicPr>
              <p:cNvPr id="2" name="Ink 1">
                <a:extLst>
                  <a:ext uri="{FF2B5EF4-FFF2-40B4-BE49-F238E27FC236}">
                    <a16:creationId xmlns:a16="http://schemas.microsoft.com/office/drawing/2014/main" id="{809B8CD7-2F44-46A8-8E58-807F00AD1B97}"/>
                  </a:ext>
                </a:extLst>
              </p:cNvPr>
              <p:cNvPicPr/>
              <p:nvPr/>
            </p:nvPicPr>
            <p:blipFill>
              <a:blip r:embed="rId5"/>
              <a:stretch>
                <a:fillRect/>
              </a:stretch>
            </p:blipFill>
            <p:spPr>
              <a:xfrm>
                <a:off x="3212215" y="4640825"/>
                <a:ext cx="57391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0CA4F25F-1F4F-412F-86F4-F8838162A4F3}"/>
                  </a:ext>
                </a:extLst>
              </p14:cNvPr>
              <p14:cNvContentPartPr/>
              <p14:nvPr/>
            </p14:nvContentPartPr>
            <p14:xfrm>
              <a:off x="2945095" y="5072465"/>
              <a:ext cx="3339000" cy="165600"/>
            </p14:xfrm>
          </p:contentPart>
        </mc:Choice>
        <mc:Fallback xmlns="">
          <p:pic>
            <p:nvPicPr>
              <p:cNvPr id="3" name="Ink 2">
                <a:extLst>
                  <a:ext uri="{FF2B5EF4-FFF2-40B4-BE49-F238E27FC236}">
                    <a16:creationId xmlns:a16="http://schemas.microsoft.com/office/drawing/2014/main" id="{0CA4F25F-1F4F-412F-86F4-F8838162A4F3}"/>
                  </a:ext>
                </a:extLst>
              </p:cNvPr>
              <p:cNvPicPr/>
              <p:nvPr/>
            </p:nvPicPr>
            <p:blipFill>
              <a:blip r:embed="rId7"/>
              <a:stretch>
                <a:fillRect/>
              </a:stretch>
            </p:blipFill>
            <p:spPr>
              <a:xfrm>
                <a:off x="2891095" y="4964825"/>
                <a:ext cx="344664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93E8BCE6-95CF-4DB5-A0EC-E86850CD4354}"/>
                  </a:ext>
                </a:extLst>
              </p14:cNvPr>
              <p14:cNvContentPartPr/>
              <p14:nvPr/>
            </p14:nvContentPartPr>
            <p14:xfrm>
              <a:off x="2861575" y="3813185"/>
              <a:ext cx="5698440" cy="581040"/>
            </p14:xfrm>
          </p:contentPart>
        </mc:Choice>
        <mc:Fallback xmlns="">
          <p:pic>
            <p:nvPicPr>
              <p:cNvPr id="6" name="Ink 5">
                <a:extLst>
                  <a:ext uri="{FF2B5EF4-FFF2-40B4-BE49-F238E27FC236}">
                    <a16:creationId xmlns:a16="http://schemas.microsoft.com/office/drawing/2014/main" id="{93E8BCE6-95CF-4DB5-A0EC-E86850CD4354}"/>
                  </a:ext>
                </a:extLst>
              </p:cNvPr>
              <p:cNvPicPr/>
              <p:nvPr/>
            </p:nvPicPr>
            <p:blipFill>
              <a:blip r:embed="rId9"/>
              <a:stretch>
                <a:fillRect/>
              </a:stretch>
            </p:blipFill>
            <p:spPr>
              <a:xfrm>
                <a:off x="2807575" y="3705545"/>
                <a:ext cx="5806080" cy="796680"/>
              </a:xfrm>
              <a:prstGeom prst="rect">
                <a:avLst/>
              </a:prstGeom>
            </p:spPr>
          </p:pic>
        </mc:Fallback>
      </mc:AlternateContent>
    </p:spTree>
    <p:extLst>
      <p:ext uri="{BB962C8B-B14F-4D97-AF65-F5344CB8AC3E}">
        <p14:creationId xmlns:p14="http://schemas.microsoft.com/office/powerpoint/2010/main" val="3124166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 (cont.)</a:t>
            </a:r>
            <a:endParaRPr lang="en-IN" dirty="0">
              <a:solidFill>
                <a:srgbClr val="7030A0"/>
              </a:solidFill>
            </a:endParaRPr>
          </a:p>
        </p:txBody>
      </p:sp>
      <p:sp>
        <p:nvSpPr>
          <p:cNvPr id="4" name="Rectangle 3"/>
          <p:cNvSpPr/>
          <p:nvPr/>
        </p:nvSpPr>
        <p:spPr>
          <a:xfrm>
            <a:off x="745067" y="1455748"/>
            <a:ext cx="10803466" cy="954107"/>
          </a:xfrm>
          <a:prstGeom prst="rect">
            <a:avLst/>
          </a:prstGeom>
        </p:spPr>
        <p:txBody>
          <a:bodyPr wrap="square">
            <a:spAutoFit/>
          </a:bodyPr>
          <a:lstStyle/>
          <a:p>
            <a:pPr>
              <a:buFont typeface="Wingdings" panose="05000000000000000000" pitchFamily="2" charset="2"/>
              <a:buNone/>
            </a:pPr>
            <a:r>
              <a:rPr lang="en-US" altLang="en-US" b="1" dirty="0">
                <a:solidFill>
                  <a:srgbClr val="C00000"/>
                </a:solidFill>
                <a:latin typeface="Times New Roman" panose="02020603050405020304" pitchFamily="18" charset="0"/>
              </a:rPr>
              <a:t>Example:</a:t>
            </a:r>
            <a:r>
              <a:rPr lang="en-US" altLang="en-US" dirty="0">
                <a:solidFill>
                  <a:srgbClr val="C00000"/>
                </a:solidFill>
                <a:latin typeface="Times New Roman" panose="02020603050405020304" pitchFamily="18" charset="0"/>
              </a:rPr>
              <a:t> To apply </a:t>
            </a:r>
            <a:r>
              <a:rPr lang="en-US" altLang="en-US" b="1" dirty="0">
                <a:solidFill>
                  <a:srgbClr val="C00000"/>
                </a:solidFill>
                <a:latin typeface="Times New Roman" panose="02020603050405020304" pitchFamily="18" charset="0"/>
              </a:rPr>
              <a:t>a natural join </a:t>
            </a:r>
            <a:r>
              <a:rPr lang="en-US" altLang="en-US" dirty="0">
                <a:solidFill>
                  <a:srgbClr val="C00000"/>
                </a:solidFill>
                <a:latin typeface="Times New Roman" panose="02020603050405020304" pitchFamily="18" charset="0"/>
              </a:rPr>
              <a:t>on the DNUMBER attributes of DEPARTMENT and DEPT_LOCATIONS, it is sufficient to write:  </a:t>
            </a:r>
          </a:p>
          <a:p>
            <a:pPr>
              <a:buFont typeface="Wingdings" panose="05000000000000000000" pitchFamily="2" charset="2"/>
              <a:buNone/>
            </a:pPr>
            <a:r>
              <a:rPr lang="en-US" altLang="en-US" dirty="0">
                <a:solidFill>
                  <a:srgbClr val="C00000"/>
                </a:solidFill>
                <a:latin typeface="Times New Roman" panose="02020603050405020304" pitchFamily="18" charset="0"/>
              </a:rPr>
              <a:t>	   </a:t>
            </a:r>
            <a:r>
              <a:rPr lang="en-US" altLang="en-US" b="1" dirty="0">
                <a:solidFill>
                  <a:srgbClr val="C00000"/>
                </a:solidFill>
                <a:latin typeface="Times New Roman" panose="02020603050405020304" pitchFamily="18" charset="0"/>
              </a:rPr>
              <a:t>DEPT_LOCS </a:t>
            </a:r>
            <a:r>
              <a:rPr lang="en-US" altLang="en-US" b="1" dirty="0">
                <a:solidFill>
                  <a:srgbClr val="C00000"/>
                </a:solidFill>
                <a:latin typeface="Times New Roman" panose="02020603050405020304" pitchFamily="18" charset="0"/>
                <a:sym typeface="Symbol" panose="05050102010706020507" pitchFamily="18" charset="2"/>
              </a:rPr>
              <a:t></a:t>
            </a:r>
            <a:r>
              <a:rPr lang="en-US" altLang="en-US" b="1" dirty="0">
                <a:solidFill>
                  <a:srgbClr val="C00000"/>
                </a:solidFill>
                <a:latin typeface="Times New Roman" panose="02020603050405020304" pitchFamily="18" charset="0"/>
              </a:rPr>
              <a:t> DEPARTMENT </a:t>
            </a:r>
            <a:r>
              <a:rPr lang="en-US" altLang="en-US" sz="2000" b="1" dirty="0">
                <a:solidFill>
                  <a:srgbClr val="C00000"/>
                </a:solidFill>
                <a:latin typeface="Times New Roman" panose="02020603050405020304" pitchFamily="18" charset="0"/>
              </a:rPr>
              <a:t>*</a:t>
            </a:r>
            <a:r>
              <a:rPr lang="en-US" altLang="en-US" b="1" dirty="0">
                <a:solidFill>
                  <a:srgbClr val="C00000"/>
                </a:solidFill>
                <a:latin typeface="Times New Roman" panose="02020603050405020304" pitchFamily="18" charset="0"/>
              </a:rPr>
              <a:t> DEPT_LOCATIONS</a:t>
            </a:r>
          </a:p>
        </p:txBody>
      </p:sp>
      <p:pic>
        <p:nvPicPr>
          <p:cNvPr id="5" name="Picture 4" descr="C:\My Documents\Georgia Tech\Slides and Notes\2003\Join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72803"/>
            <a:ext cx="8125089" cy="4014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267657" y="2570203"/>
            <a:ext cx="3924343" cy="1103479"/>
          </a:xfrm>
          <a:prstGeom prst="rect">
            <a:avLst/>
          </a:prstGeom>
        </p:spPr>
      </p:pic>
      <p:pic>
        <p:nvPicPr>
          <p:cNvPr id="2" name="Picture 1"/>
          <p:cNvPicPr>
            <a:picLocks noChangeAspect="1"/>
          </p:cNvPicPr>
          <p:nvPr/>
        </p:nvPicPr>
        <p:blipFill>
          <a:blip r:embed="rId4"/>
          <a:stretch>
            <a:fillRect/>
          </a:stretch>
        </p:blipFill>
        <p:spPr>
          <a:xfrm>
            <a:off x="8549302" y="3950878"/>
            <a:ext cx="2143125" cy="1876425"/>
          </a:xfrm>
          <a:prstGeom prst="rect">
            <a:avLst/>
          </a:prstGeom>
        </p:spPr>
      </p:pic>
    </p:spTree>
    <p:extLst>
      <p:ext uri="{BB962C8B-B14F-4D97-AF65-F5344CB8AC3E}">
        <p14:creationId xmlns:p14="http://schemas.microsoft.com/office/powerpoint/2010/main" val="1984273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ü"/>
            </a:pPr>
            <a:r>
              <a:rPr lang="en-IN" dirty="0">
                <a:solidFill>
                  <a:srgbClr val="C00000"/>
                </a:solidFill>
              </a:rPr>
              <a:t>A general join condition is of the form </a:t>
            </a:r>
          </a:p>
          <a:p>
            <a:r>
              <a:rPr lang="en-IN" dirty="0">
                <a:solidFill>
                  <a:srgbClr val="C00000"/>
                </a:solidFill>
              </a:rPr>
              <a:t>               &lt;condition&gt; </a:t>
            </a:r>
            <a:r>
              <a:rPr lang="en-IN" b="1" dirty="0">
                <a:solidFill>
                  <a:srgbClr val="C00000"/>
                </a:solidFill>
              </a:rPr>
              <a:t>AND </a:t>
            </a:r>
            <a:r>
              <a:rPr lang="en-IN" dirty="0">
                <a:solidFill>
                  <a:srgbClr val="C00000"/>
                </a:solidFill>
              </a:rPr>
              <a:t>&lt;condition&gt; </a:t>
            </a:r>
            <a:r>
              <a:rPr lang="en-IN" b="1" dirty="0">
                <a:solidFill>
                  <a:srgbClr val="C00000"/>
                </a:solidFill>
              </a:rPr>
              <a:t>AND</a:t>
            </a:r>
            <a:r>
              <a:rPr lang="en-IN" dirty="0">
                <a:solidFill>
                  <a:srgbClr val="C00000"/>
                </a:solidFill>
              </a:rPr>
              <a:t>...</a:t>
            </a:r>
            <a:r>
              <a:rPr lang="en-IN" b="1" dirty="0">
                <a:solidFill>
                  <a:srgbClr val="C00000"/>
                </a:solidFill>
              </a:rPr>
              <a:t>AND </a:t>
            </a:r>
            <a:r>
              <a:rPr lang="en-IN" dirty="0">
                <a:solidFill>
                  <a:srgbClr val="C00000"/>
                </a:solidFill>
              </a:rPr>
              <a:t>&lt;condition&gt;</a:t>
            </a:r>
          </a:p>
          <a:p>
            <a:r>
              <a:rPr lang="en-IN" dirty="0">
                <a:solidFill>
                  <a:srgbClr val="C00000"/>
                </a:solidFill>
              </a:rPr>
              <a:t>where each &lt;condition&gt; is of the form </a:t>
            </a:r>
            <a:r>
              <a:rPr lang="en-IN" i="1" dirty="0">
                <a:solidFill>
                  <a:srgbClr val="C00000"/>
                </a:solidFill>
              </a:rPr>
              <a:t>Ai </a:t>
            </a:r>
            <a:r>
              <a:rPr lang="en-IN" dirty="0">
                <a:solidFill>
                  <a:srgbClr val="C00000"/>
                </a:solidFill>
              </a:rPr>
              <a:t>θ </a:t>
            </a:r>
            <a:r>
              <a:rPr lang="en-IN" i="1" dirty="0" err="1">
                <a:solidFill>
                  <a:srgbClr val="C00000"/>
                </a:solidFill>
              </a:rPr>
              <a:t>Bj</a:t>
            </a:r>
            <a:r>
              <a:rPr lang="en-IN" dirty="0">
                <a:solidFill>
                  <a:srgbClr val="C00000"/>
                </a:solidFill>
              </a:rPr>
              <a:t>, </a:t>
            </a:r>
            <a:r>
              <a:rPr lang="en-IN" i="1" dirty="0">
                <a:solidFill>
                  <a:srgbClr val="C00000"/>
                </a:solidFill>
              </a:rPr>
              <a:t>Ai </a:t>
            </a:r>
            <a:r>
              <a:rPr lang="en-IN" dirty="0">
                <a:solidFill>
                  <a:srgbClr val="C00000"/>
                </a:solidFill>
              </a:rPr>
              <a:t>is an attribute of </a:t>
            </a:r>
            <a:r>
              <a:rPr lang="en-IN" i="1" dirty="0">
                <a:solidFill>
                  <a:srgbClr val="C00000"/>
                </a:solidFill>
              </a:rPr>
              <a:t>R</a:t>
            </a:r>
            <a:r>
              <a:rPr lang="en-IN" dirty="0">
                <a:solidFill>
                  <a:srgbClr val="C00000"/>
                </a:solidFill>
              </a:rPr>
              <a:t>, </a:t>
            </a:r>
            <a:r>
              <a:rPr lang="en-IN" i="1" dirty="0" err="1">
                <a:solidFill>
                  <a:srgbClr val="C00000"/>
                </a:solidFill>
              </a:rPr>
              <a:t>Bj</a:t>
            </a:r>
            <a:r>
              <a:rPr lang="en-IN" i="1" dirty="0">
                <a:solidFill>
                  <a:srgbClr val="C00000"/>
                </a:solidFill>
              </a:rPr>
              <a:t> </a:t>
            </a:r>
            <a:r>
              <a:rPr lang="en-IN" dirty="0">
                <a:solidFill>
                  <a:srgbClr val="C00000"/>
                </a:solidFill>
              </a:rPr>
              <a:t>is an attribute of </a:t>
            </a:r>
            <a:r>
              <a:rPr lang="en-IN" i="1" dirty="0">
                <a:solidFill>
                  <a:srgbClr val="C00000"/>
                </a:solidFill>
              </a:rPr>
              <a:t>S</a:t>
            </a:r>
            <a:r>
              <a:rPr lang="en-IN" dirty="0">
                <a:solidFill>
                  <a:srgbClr val="C00000"/>
                </a:solidFill>
              </a:rPr>
              <a:t>, </a:t>
            </a:r>
            <a:r>
              <a:rPr lang="en-IN" i="1" dirty="0">
                <a:solidFill>
                  <a:srgbClr val="C00000"/>
                </a:solidFill>
              </a:rPr>
              <a:t>Ai </a:t>
            </a:r>
            <a:r>
              <a:rPr lang="en-IN" dirty="0">
                <a:solidFill>
                  <a:srgbClr val="C00000"/>
                </a:solidFill>
              </a:rPr>
              <a:t>and </a:t>
            </a:r>
            <a:r>
              <a:rPr lang="en-IN" i="1" dirty="0" err="1">
                <a:solidFill>
                  <a:srgbClr val="C00000"/>
                </a:solidFill>
              </a:rPr>
              <a:t>Bj</a:t>
            </a:r>
            <a:r>
              <a:rPr lang="en-IN" i="1" dirty="0">
                <a:solidFill>
                  <a:srgbClr val="C00000"/>
                </a:solidFill>
              </a:rPr>
              <a:t> </a:t>
            </a:r>
            <a:r>
              <a:rPr lang="en-IN" dirty="0">
                <a:solidFill>
                  <a:srgbClr val="C00000"/>
                </a:solidFill>
              </a:rPr>
              <a:t>have the same domain, and </a:t>
            </a:r>
            <a:r>
              <a:rPr lang="en-IN" dirty="0">
                <a:solidFill>
                  <a:srgbClr val="C00000"/>
                </a:solidFill>
                <a:highlight>
                  <a:srgbClr val="FFFF00"/>
                </a:highlight>
              </a:rPr>
              <a:t>θ (theta) is one of the comparison operators {=, &lt;, ≤, &gt;, ≥, ≠}. </a:t>
            </a:r>
          </a:p>
          <a:p>
            <a:pPr>
              <a:buFont typeface="Wingdings" panose="05000000000000000000" pitchFamily="2" charset="2"/>
              <a:buChar char="ü"/>
            </a:pPr>
            <a:r>
              <a:rPr lang="en-IN" dirty="0">
                <a:solidFill>
                  <a:srgbClr val="C00000"/>
                </a:solidFill>
                <a:highlight>
                  <a:srgbClr val="FFFF00"/>
                </a:highlight>
              </a:rPr>
              <a:t>A JOIN operation with such a general join condition is called a </a:t>
            </a:r>
            <a:r>
              <a:rPr lang="en-IN" b="1" dirty="0">
                <a:solidFill>
                  <a:srgbClr val="C00000"/>
                </a:solidFill>
                <a:highlight>
                  <a:srgbClr val="FFFF00"/>
                </a:highlight>
              </a:rPr>
              <a:t>THETA JOIN</a:t>
            </a:r>
            <a:r>
              <a:rPr lang="en-IN" dirty="0">
                <a:solidFill>
                  <a:srgbClr val="C00000"/>
                </a:solidFill>
                <a:highlight>
                  <a:srgbClr val="FFFF00"/>
                </a:highlight>
              </a:rPr>
              <a:t>. Tuples whose join attributes are NULL or for which the join condition is FALSE </a:t>
            </a:r>
            <a:r>
              <a:rPr lang="en-IN" i="1" dirty="0">
                <a:solidFill>
                  <a:srgbClr val="C00000"/>
                </a:solidFill>
                <a:highlight>
                  <a:srgbClr val="FFFF00"/>
                </a:highlight>
              </a:rPr>
              <a:t>do not </a:t>
            </a:r>
            <a:r>
              <a:rPr lang="en-IN" dirty="0">
                <a:solidFill>
                  <a:srgbClr val="C00000"/>
                </a:solidFill>
                <a:highlight>
                  <a:srgbClr val="FFFF00"/>
                </a:highlight>
              </a:rPr>
              <a:t>appear in the result. </a:t>
            </a:r>
            <a:r>
              <a:rPr lang="en-IN" dirty="0">
                <a:solidFill>
                  <a:srgbClr val="C00000"/>
                </a:solidFill>
              </a:rPr>
              <a:t>In that sense, the JOIN operation does </a:t>
            </a:r>
            <a:r>
              <a:rPr lang="en-IN" i="1" dirty="0">
                <a:solidFill>
                  <a:srgbClr val="C00000"/>
                </a:solidFill>
                <a:highlight>
                  <a:srgbClr val="FFFF00"/>
                </a:highlight>
              </a:rPr>
              <a:t>not </a:t>
            </a:r>
            <a:r>
              <a:rPr lang="en-IN" dirty="0">
                <a:solidFill>
                  <a:srgbClr val="C00000"/>
                </a:solidFill>
                <a:highlight>
                  <a:srgbClr val="FFFF00"/>
                </a:highlight>
              </a:rPr>
              <a:t>necessarily preserve all of the information </a:t>
            </a:r>
            <a:r>
              <a:rPr lang="en-IN" dirty="0">
                <a:solidFill>
                  <a:srgbClr val="C00000"/>
                </a:solidFill>
              </a:rPr>
              <a:t>in the participating relations, because tuples that do not get combined with matching ones in the other relation do not appear in the result.</a:t>
            </a:r>
          </a:p>
        </p:txBody>
      </p:sp>
      <p:sp>
        <p:nvSpPr>
          <p:cNvPr id="3" name="Content Placeholder 2"/>
          <p:cNvSpPr>
            <a:spLocks noGrp="1"/>
          </p:cNvSpPr>
          <p:nvPr>
            <p:ph sz="quarter" idx="10"/>
          </p:nvPr>
        </p:nvSpPr>
        <p:spPr>
          <a:xfrm>
            <a:off x="406400" y="452845"/>
            <a:ext cx="8123646" cy="526869"/>
          </a:xfrm>
        </p:spPr>
        <p:txBody>
          <a:bodyPr>
            <a:normAutofit fontScale="25000" lnSpcReduction="20000"/>
          </a:bodyPr>
          <a:lstStyle/>
          <a:p>
            <a:r>
              <a:rPr lang="en-US" altLang="en-US" sz="12800" dirty="0">
                <a:solidFill>
                  <a:srgbClr val="7030A0"/>
                </a:solidFill>
              </a:rPr>
              <a:t>Binary Relational Operations (cont.)</a:t>
            </a:r>
            <a:endParaRPr lang="en-IN" sz="12800" dirty="0">
              <a:solidFill>
                <a:srgbClr val="7030A0"/>
              </a:solidFill>
            </a:endParaRPr>
          </a:p>
          <a:p>
            <a:endParaRPr lang="en-IN" dirty="0"/>
          </a:p>
        </p:txBody>
      </p:sp>
    </p:spTree>
    <p:extLst>
      <p:ext uri="{BB962C8B-B14F-4D97-AF65-F5344CB8AC3E}">
        <p14:creationId xmlns:p14="http://schemas.microsoft.com/office/powerpoint/2010/main" val="307521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Complete Set of Relational Operations</a:t>
            </a:r>
            <a:endParaRPr lang="en-IN" dirty="0">
              <a:solidFill>
                <a:srgbClr val="7030A0"/>
              </a:solidFill>
            </a:endParaRPr>
          </a:p>
        </p:txBody>
      </p:sp>
      <p:sp>
        <p:nvSpPr>
          <p:cNvPr id="4" name="Rectangle 3"/>
          <p:cNvSpPr>
            <a:spLocks noGrp="1" noChangeArrowheads="1"/>
          </p:cNvSpPr>
          <p:nvPr/>
        </p:nvSpPr>
        <p:spPr bwMode="auto">
          <a:xfrm>
            <a:off x="721253" y="1532467"/>
            <a:ext cx="8378825"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en-US" dirty="0">
                <a:solidFill>
                  <a:srgbClr val="C00000"/>
                </a:solidFill>
                <a:latin typeface="Times New Roman" panose="02020603050405020304" pitchFamily="18" charset="0"/>
              </a:rPr>
              <a:t>The set of operations including </a:t>
            </a:r>
            <a:r>
              <a:rPr lang="en-US" altLang="en-US" b="1" dirty="0">
                <a:solidFill>
                  <a:srgbClr val="C00000"/>
                </a:solidFill>
                <a:latin typeface="Times New Roman" panose="02020603050405020304" pitchFamily="18" charset="0"/>
              </a:rPr>
              <a:t>select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project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 union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set difference - , and </a:t>
            </a:r>
            <a:r>
              <a:rPr lang="en-US" altLang="en-US" b="1" dirty="0" err="1">
                <a:solidFill>
                  <a:srgbClr val="C00000"/>
                </a:solidFill>
                <a:latin typeface="Times New Roman" panose="02020603050405020304" pitchFamily="18" charset="0"/>
              </a:rPr>
              <a:t>cartesian</a:t>
            </a:r>
            <a:r>
              <a:rPr lang="en-US" altLang="en-US" b="1" dirty="0">
                <a:solidFill>
                  <a:srgbClr val="C00000"/>
                </a:solidFill>
                <a:latin typeface="Times New Roman" panose="02020603050405020304" pitchFamily="18" charset="0"/>
              </a:rPr>
              <a:t> product X</a:t>
            </a:r>
            <a:r>
              <a:rPr lang="en-US" altLang="en-US" dirty="0">
                <a:solidFill>
                  <a:srgbClr val="C00000"/>
                </a:solidFill>
                <a:latin typeface="Times New Roman" panose="02020603050405020304" pitchFamily="18" charset="0"/>
              </a:rPr>
              <a:t> is called a complete set because any other relational algebra expression can be expressed by a combination of these five operations.</a:t>
            </a:r>
          </a:p>
          <a:p>
            <a:pPr lvl="1">
              <a:lnSpc>
                <a:spcPct val="90000"/>
              </a:lnSpc>
            </a:pPr>
            <a:endParaRPr lang="en-US" altLang="en-US" sz="1600" dirty="0">
              <a:solidFill>
                <a:srgbClr val="C00000"/>
              </a:solidFill>
            </a:endParaRPr>
          </a:p>
          <a:p>
            <a:pPr>
              <a:lnSpc>
                <a:spcPct val="90000"/>
              </a:lnSpc>
            </a:pPr>
            <a:r>
              <a:rPr lang="en-US" altLang="en-US" dirty="0">
                <a:solidFill>
                  <a:srgbClr val="C00000"/>
                </a:solidFill>
                <a:latin typeface="Times New Roman" panose="02020603050405020304" pitchFamily="18" charset="0"/>
              </a:rPr>
              <a:t>For example:</a:t>
            </a:r>
            <a:r>
              <a:rPr lang="en-US" altLang="en-US" sz="1800" dirty="0">
                <a:solidFill>
                  <a:srgbClr val="C00000"/>
                </a:solidFill>
              </a:rPr>
              <a:t> </a:t>
            </a:r>
          </a:p>
          <a:p>
            <a:pPr>
              <a:lnSpc>
                <a:spcPct val="90000"/>
              </a:lnSpc>
              <a:buFont typeface="Wingdings" panose="05000000000000000000" pitchFamily="2" charset="2"/>
              <a:buNone/>
            </a:pPr>
            <a:r>
              <a:rPr lang="en-US" altLang="en-US" b="1" dirty="0">
                <a:solidFill>
                  <a:srgbClr val="C00000"/>
                </a:solidFill>
                <a:latin typeface="Times New Roman" panose="02020603050405020304" pitchFamily="18" charset="0"/>
              </a:rPr>
              <a:t>	R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S = (R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S ) – ((R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S)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(S </a:t>
            </a:r>
            <a:r>
              <a:rPr lang="en-US" altLang="en-US" b="1" dirty="0">
                <a:solidFill>
                  <a:srgbClr val="C00000"/>
                </a:solidFill>
                <a:latin typeface="Symbol" panose="05050102010706020507" pitchFamily="18" charset="2"/>
              </a:rPr>
              <a:t>-</a:t>
            </a:r>
            <a:r>
              <a:rPr lang="en-US" altLang="en-US" b="1" dirty="0">
                <a:solidFill>
                  <a:srgbClr val="C00000"/>
                </a:solidFill>
                <a:latin typeface="Times New Roman" panose="02020603050405020304" pitchFamily="18" charset="0"/>
              </a:rPr>
              <a:t> R))</a:t>
            </a:r>
            <a:endParaRPr lang="en-US" altLang="en-US" sz="1800" dirty="0">
              <a:solidFill>
                <a:srgbClr val="C00000"/>
              </a:solidFill>
            </a:endParaRPr>
          </a:p>
          <a:p>
            <a:pPr>
              <a:lnSpc>
                <a:spcPct val="120000"/>
              </a:lnSpc>
              <a:buFont typeface="Wingdings" panose="05000000000000000000" pitchFamily="2" charset="2"/>
              <a:buNone/>
            </a:pPr>
            <a:r>
              <a:rPr lang="en-US" altLang="en-US" dirty="0">
                <a:solidFill>
                  <a:srgbClr val="C00000"/>
                </a:solidFill>
                <a:latin typeface="Times New Roman" panose="02020603050405020304" pitchFamily="18" charset="0"/>
              </a:rPr>
              <a:t>	R     </a:t>
            </a:r>
            <a:r>
              <a:rPr lang="en-US" altLang="en-US" baseline="-25000" dirty="0">
                <a:solidFill>
                  <a:srgbClr val="C00000"/>
                </a:solidFill>
                <a:latin typeface="Times New Roman" panose="02020603050405020304" pitchFamily="18" charset="0"/>
              </a:rPr>
              <a:t>&lt;join condition&gt;</a:t>
            </a:r>
            <a:r>
              <a:rPr lang="en-US" altLang="en-US" dirty="0">
                <a:solidFill>
                  <a:srgbClr val="C00000"/>
                </a:solidFill>
                <a:latin typeface="Times New Roman" panose="02020603050405020304" pitchFamily="18" charset="0"/>
              </a:rPr>
              <a:t>S</a:t>
            </a:r>
            <a:r>
              <a:rPr lang="en-US" altLang="en-US" dirty="0">
                <a:solidFill>
                  <a:srgbClr val="C00000"/>
                </a:solidFill>
              </a:rPr>
              <a:t> = </a:t>
            </a:r>
            <a:r>
              <a:rPr lang="en-US" altLang="en-US" sz="1600" dirty="0">
                <a:solidFill>
                  <a:srgbClr val="C00000"/>
                </a:solidFill>
                <a:latin typeface="Times New Roman" panose="02020603050405020304" pitchFamily="18" charset="0"/>
              </a:rPr>
              <a:t>	 </a:t>
            </a:r>
            <a:r>
              <a:rPr lang="en-US" altLang="en-US" b="1" dirty="0">
                <a:solidFill>
                  <a:srgbClr val="C00000"/>
                </a:solidFill>
                <a:latin typeface="Symbol" panose="05050102010706020507" pitchFamily="18" charset="2"/>
              </a:rPr>
              <a:t> </a:t>
            </a:r>
            <a:r>
              <a:rPr lang="en-US" altLang="en-US" baseline="-25000" dirty="0">
                <a:solidFill>
                  <a:srgbClr val="C00000"/>
                </a:solidFill>
                <a:latin typeface="Times New Roman" panose="02020603050405020304" pitchFamily="18" charset="0"/>
              </a:rPr>
              <a:t>&lt;join condition&gt; </a:t>
            </a:r>
            <a:r>
              <a:rPr lang="en-US" altLang="en-US" b="1" dirty="0">
                <a:solidFill>
                  <a:srgbClr val="C00000"/>
                </a:solidFill>
                <a:latin typeface="Times New Roman" panose="02020603050405020304" pitchFamily="18" charset="0"/>
              </a:rPr>
              <a:t>(R X S)</a:t>
            </a:r>
          </a:p>
        </p:txBody>
      </p:sp>
    </p:spTree>
    <p:extLst>
      <p:ext uri="{BB962C8B-B14F-4D97-AF65-F5344CB8AC3E}">
        <p14:creationId xmlns:p14="http://schemas.microsoft.com/office/powerpoint/2010/main" val="1775258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 (cont.)</a:t>
            </a:r>
            <a:endParaRPr lang="en-IN" dirty="0">
              <a:solidFill>
                <a:srgbClr val="7030A0"/>
              </a:solidFill>
            </a:endParaRPr>
          </a:p>
        </p:txBody>
      </p:sp>
      <p:sp>
        <p:nvSpPr>
          <p:cNvPr id="5" name="Rectangle 4"/>
          <p:cNvSpPr>
            <a:spLocks noGrp="1" noChangeArrowheads="1"/>
          </p:cNvSpPr>
          <p:nvPr/>
        </p:nvSpPr>
        <p:spPr bwMode="auto">
          <a:xfrm>
            <a:off x="772584" y="1593850"/>
            <a:ext cx="854710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r>
              <a:rPr lang="en-US" altLang="en-US" sz="2800" b="1" dirty="0">
                <a:solidFill>
                  <a:srgbClr val="C00000"/>
                </a:solidFill>
                <a:latin typeface="Times New Roman" panose="02020603050405020304" pitchFamily="18" charset="0"/>
              </a:rPr>
              <a:t>DIVISION Operation</a:t>
            </a:r>
          </a:p>
          <a:p>
            <a:pPr marL="914400" lvl="1" indent="-457200"/>
            <a:r>
              <a:rPr lang="en-US" altLang="en-US" sz="2400" dirty="0">
                <a:solidFill>
                  <a:srgbClr val="C00000"/>
                </a:solidFill>
              </a:rPr>
              <a:t>The division operation is applied to two relations </a:t>
            </a:r>
          </a:p>
          <a:p>
            <a:pPr marL="914400" lvl="1" indent="-457200">
              <a:buFontTx/>
              <a:buNone/>
            </a:pPr>
            <a:r>
              <a:rPr lang="en-US" altLang="en-US" sz="2400" dirty="0">
                <a:solidFill>
                  <a:srgbClr val="C00000"/>
                </a:solidFill>
              </a:rPr>
              <a:t>	R(Z) </a:t>
            </a:r>
            <a:r>
              <a:rPr lang="en-US" altLang="en-US" sz="2400" dirty="0">
                <a:solidFill>
                  <a:srgbClr val="C00000"/>
                </a:solidFill>
                <a:latin typeface="Symbol" panose="05050102010706020507" pitchFamily="18" charset="2"/>
              </a:rPr>
              <a:t></a:t>
            </a:r>
            <a:r>
              <a:rPr lang="en-US" altLang="en-US" sz="2400" dirty="0">
                <a:solidFill>
                  <a:srgbClr val="C00000"/>
                </a:solidFill>
              </a:rPr>
              <a:t> S(X), where X subset Z. Let Y = Z - X (and hence Z = X </a:t>
            </a:r>
            <a:r>
              <a:rPr lang="en-US" altLang="en-US" sz="2400" b="1" dirty="0">
                <a:solidFill>
                  <a:srgbClr val="C00000"/>
                </a:solidFill>
                <a:latin typeface="Symbol" panose="05050102010706020507" pitchFamily="18" charset="2"/>
              </a:rPr>
              <a:t></a:t>
            </a:r>
            <a:r>
              <a:rPr lang="en-US" altLang="en-US" sz="2400" dirty="0">
                <a:solidFill>
                  <a:srgbClr val="C00000"/>
                </a:solidFill>
              </a:rPr>
              <a:t> Y); that is, let Y be the set of attributes of R that are not attributes of S. </a:t>
            </a:r>
          </a:p>
          <a:p>
            <a:pPr marL="533400" indent="-533400">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marL="914400" lvl="1" indent="-457200"/>
            <a:r>
              <a:rPr lang="en-US" altLang="en-US" sz="2400" dirty="0">
                <a:solidFill>
                  <a:srgbClr val="C00000"/>
                </a:solidFill>
              </a:rPr>
              <a:t>The result of DIVISION is a relation T(Y) that includes a tuple t if tuples </a:t>
            </a:r>
            <a:r>
              <a:rPr lang="en-US" altLang="en-US" sz="2400" dirty="0" err="1">
                <a:solidFill>
                  <a:srgbClr val="C00000"/>
                </a:solidFill>
              </a:rPr>
              <a:t>t</a:t>
            </a:r>
            <a:r>
              <a:rPr lang="en-US" altLang="en-US" sz="2400" baseline="-25000" dirty="0" err="1">
                <a:solidFill>
                  <a:srgbClr val="C00000"/>
                </a:solidFill>
              </a:rPr>
              <a:t>R</a:t>
            </a:r>
            <a:r>
              <a:rPr lang="en-US" altLang="en-US" sz="2400" dirty="0">
                <a:solidFill>
                  <a:srgbClr val="C00000"/>
                </a:solidFill>
              </a:rPr>
              <a:t> appear in R with </a:t>
            </a:r>
            <a:r>
              <a:rPr lang="en-US" altLang="en-US" sz="2400" dirty="0" err="1">
                <a:solidFill>
                  <a:srgbClr val="C00000"/>
                </a:solidFill>
              </a:rPr>
              <a:t>t</a:t>
            </a:r>
            <a:r>
              <a:rPr lang="en-US" altLang="en-US" sz="2400" baseline="-25000" dirty="0" err="1">
                <a:solidFill>
                  <a:srgbClr val="C00000"/>
                </a:solidFill>
              </a:rPr>
              <a:t>R</a:t>
            </a:r>
            <a:r>
              <a:rPr lang="en-US" altLang="en-US" sz="2400" dirty="0">
                <a:solidFill>
                  <a:srgbClr val="C00000"/>
                </a:solidFill>
              </a:rPr>
              <a:t> [Y] = t, and with</a:t>
            </a:r>
          </a:p>
          <a:p>
            <a:pPr marL="914400" lvl="1" indent="-457200">
              <a:buFontTx/>
              <a:buNone/>
            </a:pPr>
            <a:r>
              <a:rPr lang="en-US" altLang="en-US" sz="2400" dirty="0">
                <a:solidFill>
                  <a:srgbClr val="C00000"/>
                </a:solidFill>
              </a:rPr>
              <a:t>	 </a:t>
            </a:r>
            <a:r>
              <a:rPr lang="en-US" altLang="en-US" sz="2400" dirty="0" err="1">
                <a:solidFill>
                  <a:srgbClr val="C00000"/>
                </a:solidFill>
              </a:rPr>
              <a:t>t</a:t>
            </a:r>
            <a:r>
              <a:rPr lang="en-US" altLang="en-US" sz="2400" baseline="-25000" dirty="0" err="1">
                <a:solidFill>
                  <a:srgbClr val="C00000"/>
                </a:solidFill>
              </a:rPr>
              <a:t>R</a:t>
            </a:r>
            <a:r>
              <a:rPr lang="en-US" altLang="en-US" sz="2400" dirty="0">
                <a:solidFill>
                  <a:srgbClr val="C00000"/>
                </a:solidFill>
              </a:rPr>
              <a:t> [X] = </a:t>
            </a:r>
            <a:r>
              <a:rPr lang="en-US" altLang="en-US" sz="2400" dirty="0" err="1">
                <a:solidFill>
                  <a:srgbClr val="C00000"/>
                </a:solidFill>
              </a:rPr>
              <a:t>t</a:t>
            </a:r>
            <a:r>
              <a:rPr lang="en-US" altLang="en-US" sz="2400" baseline="-25000" dirty="0" err="1">
                <a:solidFill>
                  <a:srgbClr val="C00000"/>
                </a:solidFill>
              </a:rPr>
              <a:t>s</a:t>
            </a:r>
            <a:r>
              <a:rPr lang="en-US" altLang="en-US" sz="2400" dirty="0">
                <a:solidFill>
                  <a:srgbClr val="C00000"/>
                </a:solidFill>
              </a:rPr>
              <a:t> </a:t>
            </a:r>
            <a:r>
              <a:rPr lang="en-US" altLang="en-US" sz="2400" i="1" dirty="0">
                <a:solidFill>
                  <a:srgbClr val="C00000"/>
                </a:solidFill>
              </a:rPr>
              <a:t>for every tuple</a:t>
            </a:r>
            <a:r>
              <a:rPr lang="en-US" altLang="en-US" sz="2400" dirty="0">
                <a:solidFill>
                  <a:srgbClr val="C00000"/>
                </a:solidFill>
              </a:rPr>
              <a:t> </a:t>
            </a:r>
            <a:r>
              <a:rPr lang="en-US" altLang="en-US" sz="2400" dirty="0" err="1">
                <a:solidFill>
                  <a:srgbClr val="C00000"/>
                </a:solidFill>
              </a:rPr>
              <a:t>t</a:t>
            </a:r>
            <a:r>
              <a:rPr lang="en-US" altLang="en-US" sz="2400" baseline="-25000" dirty="0" err="1">
                <a:solidFill>
                  <a:srgbClr val="C00000"/>
                </a:solidFill>
              </a:rPr>
              <a:t>s</a:t>
            </a:r>
            <a:r>
              <a:rPr lang="en-US" altLang="en-US" sz="2400" dirty="0">
                <a:solidFill>
                  <a:srgbClr val="C00000"/>
                </a:solidFill>
              </a:rPr>
              <a:t> in S. </a:t>
            </a:r>
          </a:p>
          <a:p>
            <a:pPr marL="914400" lvl="1" indent="-457200"/>
            <a:endParaRPr lang="en-US" altLang="en-US" sz="1000" dirty="0">
              <a:solidFill>
                <a:srgbClr val="C00000"/>
              </a:solidFill>
            </a:endParaRPr>
          </a:p>
          <a:p>
            <a:pPr marL="914400" lvl="1" indent="-457200"/>
            <a:r>
              <a:rPr lang="en-US" altLang="en-US" sz="2400" dirty="0">
                <a:solidFill>
                  <a:srgbClr val="C00000"/>
                </a:solidFill>
              </a:rPr>
              <a:t>For a tuple t to appear in the result T of the DIVISION, the values in t must appear in R in combination with </a:t>
            </a:r>
            <a:r>
              <a:rPr lang="en-US" altLang="en-US" sz="2400" i="1" dirty="0">
                <a:solidFill>
                  <a:srgbClr val="C00000"/>
                </a:solidFill>
              </a:rPr>
              <a:t>every</a:t>
            </a:r>
            <a:r>
              <a:rPr lang="en-US" altLang="en-US" sz="2400" dirty="0">
                <a:solidFill>
                  <a:srgbClr val="C00000"/>
                </a:solidFill>
              </a:rPr>
              <a:t> tuple in S. </a:t>
            </a:r>
            <a:r>
              <a:rPr lang="en-US" altLang="en-US" sz="2000" dirty="0">
                <a:solidFill>
                  <a:srgbClr val="C00000"/>
                </a:solidFill>
              </a:rPr>
              <a:t>			</a:t>
            </a:r>
          </a:p>
        </p:txBody>
      </p:sp>
    </p:spTree>
    <p:extLst>
      <p:ext uri="{BB962C8B-B14F-4D97-AF65-F5344CB8AC3E}">
        <p14:creationId xmlns:p14="http://schemas.microsoft.com/office/powerpoint/2010/main" val="2310760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a:p>
        </p:txBody>
      </p:sp>
      <p:sp>
        <p:nvSpPr>
          <p:cNvPr id="7" name="Content Placeholder 6">
            <a:extLst>
              <a:ext uri="{FF2B5EF4-FFF2-40B4-BE49-F238E27FC236}">
                <a16:creationId xmlns:a16="http://schemas.microsoft.com/office/drawing/2014/main" id="{46A15285-FCC5-43D3-A3FD-3119D60B140D}"/>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E68B8EC1-3EA9-4921-BF8E-0D1FB27CA517}"/>
              </a:ext>
            </a:extLst>
          </p:cNvPr>
          <p:cNvPicPr>
            <a:picLocks noChangeAspect="1"/>
          </p:cNvPicPr>
          <p:nvPr/>
        </p:nvPicPr>
        <p:blipFill>
          <a:blip r:embed="rId3"/>
          <a:stretch>
            <a:fillRect/>
          </a:stretch>
        </p:blipFill>
        <p:spPr>
          <a:xfrm>
            <a:off x="1294410" y="1326136"/>
            <a:ext cx="8526483" cy="5134041"/>
          </a:xfrm>
          <a:prstGeom prst="rect">
            <a:avLst/>
          </a:prstGeom>
        </p:spPr>
      </p:pic>
    </p:spTree>
    <p:extLst>
      <p:ext uri="{BB962C8B-B14F-4D97-AF65-F5344CB8AC3E}">
        <p14:creationId xmlns:p14="http://schemas.microsoft.com/office/powerpoint/2010/main" val="45695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4376" y="1842551"/>
            <a:ext cx="5315131" cy="3716039"/>
          </a:xfrm>
          <a:prstGeom prst="rect">
            <a:avLst/>
          </a:prstGeom>
        </p:spPr>
      </p:pic>
      <p:sp>
        <p:nvSpPr>
          <p:cNvPr id="3" name="Content Placeholder 2"/>
          <p:cNvSpPr>
            <a:spLocks noGrp="1"/>
          </p:cNvSpPr>
          <p:nvPr>
            <p:ph sz="quarter" idx="10"/>
          </p:nvPr>
        </p:nvSpPr>
        <p:spPr/>
        <p:txBody>
          <a:bodyPr/>
          <a:lstStyle/>
          <a:p>
            <a:r>
              <a:rPr lang="en-IN" dirty="0"/>
              <a:t>Division</a:t>
            </a:r>
          </a:p>
        </p:txBody>
      </p:sp>
      <p:pic>
        <p:nvPicPr>
          <p:cNvPr id="5" name="Picture 4"/>
          <p:cNvPicPr>
            <a:picLocks noChangeAspect="1"/>
          </p:cNvPicPr>
          <p:nvPr/>
        </p:nvPicPr>
        <p:blipFill>
          <a:blip r:embed="rId3"/>
          <a:stretch>
            <a:fillRect/>
          </a:stretch>
        </p:blipFill>
        <p:spPr>
          <a:xfrm>
            <a:off x="5303521" y="1637898"/>
            <a:ext cx="6888480" cy="4224651"/>
          </a:xfrm>
          <a:prstGeom prst="rect">
            <a:avLst/>
          </a:prstGeom>
        </p:spPr>
      </p:pic>
    </p:spTree>
    <p:extLst>
      <p:ext uri="{BB962C8B-B14F-4D97-AF65-F5344CB8AC3E}">
        <p14:creationId xmlns:p14="http://schemas.microsoft.com/office/powerpoint/2010/main" val="6540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Database State for COMPANY</a:t>
            </a:r>
            <a:endParaRPr lang="en-IN" dirty="0">
              <a:solidFill>
                <a:srgbClr val="7030A0"/>
              </a:solidFill>
            </a:endParaRPr>
          </a:p>
        </p:txBody>
      </p:sp>
      <p:sp>
        <p:nvSpPr>
          <p:cNvPr id="4" name="Rectangle 3"/>
          <p:cNvSpPr>
            <a:spLocks noGrp="1" noChangeArrowheads="1"/>
          </p:cNvSpPr>
          <p:nvPr/>
        </p:nvSpPr>
        <p:spPr bwMode="auto">
          <a:xfrm>
            <a:off x="1649413" y="1676400"/>
            <a:ext cx="7443788" cy="4252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800" dirty="0"/>
              <a:t>	</a:t>
            </a:r>
            <a:r>
              <a:rPr lang="en-US" altLang="en-US" sz="1800" dirty="0">
                <a:solidFill>
                  <a:srgbClr val="7030A0"/>
                </a:solidFill>
                <a:latin typeface="Times New Roman" panose="02020603050405020304" pitchFamily="18" charset="0"/>
              </a:rPr>
              <a:t>All examples discussed below refer to the COMPANY database shown here.</a:t>
            </a:r>
          </a:p>
          <a:p>
            <a:pPr>
              <a:buFont typeface="Wingdings" panose="05000000000000000000" pitchFamily="2" charset="2"/>
              <a:buNone/>
            </a:pPr>
            <a:endParaRPr lang="en-US" altLang="en-US" sz="1800" dirty="0">
              <a:latin typeface="Times New Roman" panose="02020603050405020304" pitchFamily="18" charset="0"/>
            </a:endParaRPr>
          </a:p>
        </p:txBody>
      </p:sp>
      <p:pic>
        <p:nvPicPr>
          <p:cNvPr id="5" name="Picture 4" descr="ch07_elmasri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1263" y="2379397"/>
            <a:ext cx="5780087" cy="409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355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Binary Relational Operations (cont.)</a:t>
            </a:r>
            <a:endParaRPr lang="en-IN" dirty="0">
              <a:solidFill>
                <a:srgbClr val="7030A0"/>
              </a:solidFill>
            </a:endParaRPr>
          </a:p>
        </p:txBody>
      </p:sp>
      <p:pic>
        <p:nvPicPr>
          <p:cNvPr id="6" name="Picture 5" descr="31755_FIG0715.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63539" r="20787" b="21323"/>
          <a:stretch>
            <a:fillRect/>
          </a:stretch>
        </p:blipFill>
        <p:spPr bwMode="auto">
          <a:xfrm>
            <a:off x="6366933" y="1998397"/>
            <a:ext cx="1998133" cy="333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31755_FIG0715.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l="3233" r="63950"/>
          <a:stretch>
            <a:fillRect/>
          </a:stretch>
        </p:blipFill>
        <p:spPr bwMode="auto">
          <a:xfrm>
            <a:off x="2091001" y="1812710"/>
            <a:ext cx="3482307" cy="436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8497832" y="2159005"/>
            <a:ext cx="1124170" cy="2518969"/>
          </a:xfrm>
          <a:prstGeom prst="rect">
            <a:avLst/>
          </a:prstGeom>
        </p:spPr>
      </p:pic>
    </p:spTree>
    <p:extLst>
      <p:ext uri="{BB962C8B-B14F-4D97-AF65-F5344CB8AC3E}">
        <p14:creationId xmlns:p14="http://schemas.microsoft.com/office/powerpoint/2010/main" val="955347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58167" y="1736222"/>
            <a:ext cx="6454911" cy="2682656"/>
          </a:xfrm>
          <a:prstGeom prst="rect">
            <a:avLst/>
          </a:prstGeom>
        </p:spPr>
      </p:pic>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1490021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Recap of Relational Algebra Operations</a:t>
            </a:r>
            <a:endParaRPr lang="en-IN" dirty="0">
              <a:solidFill>
                <a:srgbClr val="7030A0"/>
              </a:solidFill>
            </a:endParaRPr>
          </a:p>
          <a:p>
            <a:endParaRPr lang="en-IN" dirty="0"/>
          </a:p>
        </p:txBody>
      </p:sp>
      <p:pic>
        <p:nvPicPr>
          <p:cNvPr id="5" name="Picture 4"/>
          <p:cNvPicPr>
            <a:picLocks noChangeAspect="1"/>
          </p:cNvPicPr>
          <p:nvPr/>
        </p:nvPicPr>
        <p:blipFill>
          <a:blip r:embed="rId2"/>
          <a:stretch>
            <a:fillRect/>
          </a:stretch>
        </p:blipFill>
        <p:spPr>
          <a:xfrm>
            <a:off x="834189" y="1470472"/>
            <a:ext cx="8502318" cy="5011229"/>
          </a:xfrm>
          <a:prstGeom prst="rect">
            <a:avLst/>
          </a:prstGeom>
        </p:spPr>
      </p:pic>
    </p:spTree>
    <p:extLst>
      <p:ext uri="{BB962C8B-B14F-4D97-AF65-F5344CB8AC3E}">
        <p14:creationId xmlns:p14="http://schemas.microsoft.com/office/powerpoint/2010/main" val="3127709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a:t>
            </a:r>
            <a:endParaRPr lang="en-IN" dirty="0">
              <a:solidFill>
                <a:srgbClr val="7030A0"/>
              </a:solidFill>
            </a:endParaRPr>
          </a:p>
        </p:txBody>
      </p:sp>
      <p:sp>
        <p:nvSpPr>
          <p:cNvPr id="4" name="Rectangle 3"/>
          <p:cNvSpPr>
            <a:spLocks noGrp="1" noChangeArrowheads="1"/>
          </p:cNvSpPr>
          <p:nvPr/>
        </p:nvSpPr>
        <p:spPr bwMode="auto">
          <a:xfrm>
            <a:off x="856720" y="1498600"/>
            <a:ext cx="8378825"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solidFill>
                  <a:srgbClr val="C00000"/>
                </a:solidFill>
                <a:latin typeface="Times New Roman" panose="02020603050405020304" pitchFamily="18" charset="0"/>
              </a:rPr>
              <a:t>Aggregate Functions and Grouping</a:t>
            </a:r>
          </a:p>
          <a:p>
            <a:endParaRPr lang="en-US" altLang="en-US" sz="1000" b="1" dirty="0">
              <a:solidFill>
                <a:srgbClr val="C00000"/>
              </a:solidFill>
              <a:latin typeface="Times New Roman" panose="02020603050405020304" pitchFamily="18" charset="0"/>
            </a:endParaRPr>
          </a:p>
          <a:p>
            <a:pPr lvl="1"/>
            <a:r>
              <a:rPr lang="en-US" altLang="en-US" sz="2000" dirty="0">
                <a:solidFill>
                  <a:srgbClr val="C00000"/>
                </a:solidFill>
              </a:rPr>
              <a:t>A type of request that cannot be expressed in the basic relational algebra is to specify mathematical </a:t>
            </a:r>
            <a:r>
              <a:rPr lang="en-US" altLang="en-US" sz="2000" b="1" dirty="0">
                <a:solidFill>
                  <a:srgbClr val="C00000"/>
                </a:solidFill>
              </a:rPr>
              <a:t>aggregate functions</a:t>
            </a:r>
            <a:r>
              <a:rPr lang="en-US" altLang="en-US" sz="2000" dirty="0">
                <a:solidFill>
                  <a:srgbClr val="C00000"/>
                </a:solidFill>
              </a:rPr>
              <a:t> on collections of values from the database. </a:t>
            </a:r>
          </a:p>
          <a:p>
            <a:pPr lvl="1"/>
            <a:endParaRPr lang="en-US" altLang="en-US" sz="1200" dirty="0">
              <a:solidFill>
                <a:srgbClr val="C00000"/>
              </a:solidFill>
            </a:endParaRPr>
          </a:p>
          <a:p>
            <a:pPr lvl="1"/>
            <a:r>
              <a:rPr lang="en-US" altLang="en-US" sz="2000" dirty="0">
                <a:solidFill>
                  <a:srgbClr val="C00000"/>
                </a:solidFill>
              </a:rPr>
              <a:t>Examples of such functions include retrieving the average or total salary of all employees or the total number of employee tuples. These functions are used in simple statistical queries that summarize information from the database tuples.</a:t>
            </a:r>
          </a:p>
          <a:p>
            <a:pPr lvl="1"/>
            <a:endParaRPr lang="en-US" altLang="en-US" sz="1200" dirty="0">
              <a:solidFill>
                <a:srgbClr val="C00000"/>
              </a:solidFill>
            </a:endParaRPr>
          </a:p>
          <a:p>
            <a:pPr lvl="1"/>
            <a:r>
              <a:rPr lang="en-US" altLang="en-US" sz="2000" dirty="0">
                <a:solidFill>
                  <a:srgbClr val="C00000"/>
                </a:solidFill>
              </a:rPr>
              <a:t>Common functions applied to collections of numeric values include SUM, AVERAGE, MAXIMUM, and MINIMUM. The COUNT function is used for counting tuples or values.</a:t>
            </a:r>
          </a:p>
          <a:p>
            <a:pPr>
              <a:buFont typeface="Wingdings" panose="05000000000000000000" pitchFamily="2" charset="2"/>
              <a:buNone/>
            </a:pPr>
            <a:r>
              <a:rPr lang="en-US" altLang="en-US" sz="1200" dirty="0">
                <a:latin typeface="Times New Roman" panose="02020603050405020304" pitchFamily="18" charset="0"/>
              </a:rPr>
              <a:t>	</a:t>
            </a:r>
          </a:p>
        </p:txBody>
      </p:sp>
    </p:spTree>
    <p:extLst>
      <p:ext uri="{BB962C8B-B14F-4D97-AF65-F5344CB8AC3E}">
        <p14:creationId xmlns:p14="http://schemas.microsoft.com/office/powerpoint/2010/main" val="15999648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latin typeface="Times New Roman" panose="02020603050405020304" pitchFamily="18" charset="0"/>
              </a:rPr>
              <a:t>Aggregate Functions and Grouping</a:t>
            </a:r>
          </a:p>
          <a:p>
            <a:endParaRPr lang="en-IN" dirty="0"/>
          </a:p>
        </p:txBody>
      </p:sp>
      <p:sp>
        <p:nvSpPr>
          <p:cNvPr id="4" name="Rectangle 3"/>
          <p:cNvSpPr/>
          <p:nvPr/>
        </p:nvSpPr>
        <p:spPr>
          <a:xfrm>
            <a:off x="593557" y="2121893"/>
            <a:ext cx="10539663" cy="2185214"/>
          </a:xfrm>
          <a:prstGeom prst="rect">
            <a:avLst/>
          </a:prstGeom>
        </p:spPr>
        <p:txBody>
          <a:bodyPr wrap="square">
            <a:spAutoFit/>
          </a:bodyPr>
          <a:lstStyle/>
          <a:p>
            <a:r>
              <a:rPr lang="en-IN" dirty="0">
                <a:solidFill>
                  <a:srgbClr val="C00000"/>
                </a:solidFill>
                <a:latin typeface="Minion-Regular"/>
              </a:rPr>
              <a:t>We can define an </a:t>
            </a:r>
            <a:r>
              <a:rPr lang="en-IN" sz="1600" dirty="0">
                <a:solidFill>
                  <a:srgbClr val="C00000"/>
                </a:solidFill>
                <a:latin typeface="AkzidenzGroteskBE-Regular"/>
              </a:rPr>
              <a:t>AGGREGATE FUNCTION </a:t>
            </a:r>
            <a:r>
              <a:rPr lang="en-IN" dirty="0">
                <a:solidFill>
                  <a:srgbClr val="C00000"/>
                </a:solidFill>
                <a:latin typeface="Minion-Regular"/>
              </a:rPr>
              <a:t>operation, using the symbol </a:t>
            </a:r>
            <a:r>
              <a:rPr lang="en-IN" dirty="0">
                <a:solidFill>
                  <a:srgbClr val="C00000"/>
                </a:solidFill>
              </a:rPr>
              <a:t>ℑ</a:t>
            </a:r>
            <a:r>
              <a:rPr lang="en-IN" dirty="0">
                <a:solidFill>
                  <a:srgbClr val="C00000"/>
                </a:solidFill>
                <a:latin typeface="Minion-Regular"/>
              </a:rPr>
              <a:t> </a:t>
            </a:r>
            <a:r>
              <a:rPr lang="en-IN" dirty="0">
                <a:solidFill>
                  <a:srgbClr val="C00000"/>
                </a:solidFill>
                <a:latin typeface="Symbol" panose="05050102010706020507" pitchFamily="18" charset="2"/>
              </a:rPr>
              <a:t> </a:t>
            </a:r>
            <a:r>
              <a:rPr lang="en-IN" dirty="0">
                <a:solidFill>
                  <a:srgbClr val="C00000"/>
                </a:solidFill>
                <a:latin typeface="Minion-Regular"/>
              </a:rPr>
              <a:t>(pronounced</a:t>
            </a:r>
          </a:p>
          <a:p>
            <a:r>
              <a:rPr lang="en-IN" i="1" dirty="0">
                <a:solidFill>
                  <a:srgbClr val="C00000"/>
                </a:solidFill>
                <a:latin typeface="Minion-Italic"/>
              </a:rPr>
              <a:t>script F</a:t>
            </a:r>
            <a:r>
              <a:rPr lang="en-IN" dirty="0">
                <a:solidFill>
                  <a:srgbClr val="C00000"/>
                </a:solidFill>
                <a:latin typeface="Minion-Regular"/>
              </a:rPr>
              <a:t>), to specify these types of requests as follows:</a:t>
            </a:r>
          </a:p>
          <a:p>
            <a:r>
              <a:rPr lang="en-IN" sz="2800" dirty="0">
                <a:solidFill>
                  <a:srgbClr val="C00000"/>
                </a:solidFill>
                <a:latin typeface="Minion-Regular"/>
              </a:rPr>
              <a:t>&lt;grouping attributes&gt; </a:t>
            </a:r>
            <a:r>
              <a:rPr lang="en-IN" dirty="0">
                <a:solidFill>
                  <a:srgbClr val="C00000"/>
                </a:solidFill>
              </a:rPr>
              <a:t>ℑ</a:t>
            </a:r>
            <a:r>
              <a:rPr lang="en-IN" sz="2800" dirty="0">
                <a:solidFill>
                  <a:srgbClr val="C00000"/>
                </a:solidFill>
                <a:latin typeface="Minion-Regular"/>
              </a:rPr>
              <a:t>&lt;function list&gt; (</a:t>
            </a:r>
            <a:r>
              <a:rPr lang="en-IN" sz="2800" i="1" dirty="0">
                <a:solidFill>
                  <a:srgbClr val="C00000"/>
                </a:solidFill>
                <a:latin typeface="Minion-Italic"/>
              </a:rPr>
              <a:t>R</a:t>
            </a:r>
            <a:r>
              <a:rPr lang="en-IN" sz="2800" dirty="0">
                <a:solidFill>
                  <a:srgbClr val="C00000"/>
                </a:solidFill>
                <a:latin typeface="Minion-Regular"/>
              </a:rPr>
              <a:t>)</a:t>
            </a:r>
          </a:p>
          <a:p>
            <a:r>
              <a:rPr lang="en-IN" dirty="0">
                <a:solidFill>
                  <a:srgbClr val="C00000"/>
                </a:solidFill>
                <a:latin typeface="Minion-Regular"/>
              </a:rPr>
              <a:t>where &lt;grouping attributes&gt; is a list of attributes of the relation specified in </a:t>
            </a:r>
            <a:r>
              <a:rPr lang="en-IN" i="1" dirty="0">
                <a:solidFill>
                  <a:srgbClr val="C00000"/>
                </a:solidFill>
                <a:latin typeface="Minion-Italic"/>
              </a:rPr>
              <a:t>R</a:t>
            </a:r>
            <a:r>
              <a:rPr lang="en-IN" dirty="0">
                <a:solidFill>
                  <a:srgbClr val="C00000"/>
                </a:solidFill>
                <a:latin typeface="Minion-Regular"/>
              </a:rPr>
              <a:t>, and</a:t>
            </a:r>
          </a:p>
          <a:p>
            <a:r>
              <a:rPr lang="en-IN" dirty="0">
                <a:solidFill>
                  <a:srgbClr val="C00000"/>
                </a:solidFill>
                <a:latin typeface="Minion-Regular"/>
              </a:rPr>
              <a:t>&lt;function list&gt; is a list of (&lt;function&gt; &lt;attribute&gt;) pairs. In each such pair,</a:t>
            </a:r>
          </a:p>
          <a:p>
            <a:r>
              <a:rPr lang="en-IN" dirty="0">
                <a:solidFill>
                  <a:srgbClr val="C00000"/>
                </a:solidFill>
                <a:latin typeface="Minion-Regular"/>
              </a:rPr>
              <a:t>&lt;function&gt; is one of the allowed functions—such as </a:t>
            </a:r>
            <a:r>
              <a:rPr lang="en-IN" sz="1600" dirty="0">
                <a:solidFill>
                  <a:srgbClr val="C00000"/>
                </a:solidFill>
                <a:latin typeface="AkzidenzGroteskBE-Regular"/>
              </a:rPr>
              <a:t>SUM</a:t>
            </a:r>
            <a:r>
              <a:rPr lang="en-IN" dirty="0">
                <a:solidFill>
                  <a:srgbClr val="C00000"/>
                </a:solidFill>
                <a:latin typeface="Minion-Regular"/>
              </a:rPr>
              <a:t>, </a:t>
            </a:r>
            <a:r>
              <a:rPr lang="en-IN" sz="1600" dirty="0">
                <a:solidFill>
                  <a:srgbClr val="C00000"/>
                </a:solidFill>
                <a:latin typeface="AkzidenzGroteskBE-Regular"/>
              </a:rPr>
              <a:t>AVERAGE</a:t>
            </a:r>
            <a:r>
              <a:rPr lang="en-IN" dirty="0">
                <a:solidFill>
                  <a:srgbClr val="C00000"/>
                </a:solidFill>
                <a:latin typeface="Minion-Regular"/>
              </a:rPr>
              <a:t>, </a:t>
            </a:r>
            <a:r>
              <a:rPr lang="en-IN" sz="1600" dirty="0">
                <a:solidFill>
                  <a:srgbClr val="C00000"/>
                </a:solidFill>
                <a:latin typeface="AkzidenzGroteskBE-Regular"/>
              </a:rPr>
              <a:t>MAXIMUM</a:t>
            </a:r>
            <a:r>
              <a:rPr lang="en-IN" dirty="0">
                <a:solidFill>
                  <a:srgbClr val="C00000"/>
                </a:solidFill>
                <a:latin typeface="Minion-Regular"/>
              </a:rPr>
              <a:t>,</a:t>
            </a:r>
          </a:p>
          <a:p>
            <a:r>
              <a:rPr lang="en-IN" sz="1600" dirty="0">
                <a:solidFill>
                  <a:srgbClr val="C00000"/>
                </a:solidFill>
                <a:latin typeface="AkzidenzGroteskBE-Regular"/>
              </a:rPr>
              <a:t>MINIMUM</a:t>
            </a:r>
            <a:r>
              <a:rPr lang="en-IN" dirty="0">
                <a:solidFill>
                  <a:srgbClr val="C00000"/>
                </a:solidFill>
                <a:latin typeface="Minion-Regular"/>
              </a:rPr>
              <a:t>,</a:t>
            </a:r>
            <a:r>
              <a:rPr lang="en-IN" sz="1600" dirty="0">
                <a:solidFill>
                  <a:srgbClr val="C00000"/>
                </a:solidFill>
                <a:latin typeface="AkzidenzGroteskBE-Regular"/>
              </a:rPr>
              <a:t>COUNT</a:t>
            </a:r>
            <a:r>
              <a:rPr lang="en-IN" dirty="0">
                <a:solidFill>
                  <a:srgbClr val="C00000"/>
                </a:solidFill>
                <a:latin typeface="Minion-Regular"/>
              </a:rPr>
              <a:t>—and &lt;attribute&gt; is an attribute of the relation specified by </a:t>
            </a:r>
            <a:r>
              <a:rPr lang="en-IN" i="1" dirty="0">
                <a:solidFill>
                  <a:srgbClr val="C00000"/>
                </a:solidFill>
                <a:latin typeface="Minion-Italic"/>
              </a:rPr>
              <a:t>R</a:t>
            </a:r>
            <a:r>
              <a:rPr lang="en-IN" dirty="0">
                <a:solidFill>
                  <a:srgbClr val="C00000"/>
                </a:solidFill>
                <a:latin typeface="Minion-Regular"/>
              </a:rPr>
              <a:t>.</a:t>
            </a:r>
            <a:endParaRPr lang="en-IN" dirty="0">
              <a:solidFill>
                <a:srgbClr val="C00000"/>
              </a:solidFill>
            </a:endParaRPr>
          </a:p>
        </p:txBody>
      </p:sp>
    </p:spTree>
    <p:extLst>
      <p:ext uri="{BB962C8B-B14F-4D97-AF65-F5344CB8AC3E}">
        <p14:creationId xmlns:p14="http://schemas.microsoft.com/office/powerpoint/2010/main" val="35493552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p:txBody>
      </p:sp>
      <p:pic>
        <p:nvPicPr>
          <p:cNvPr id="4" name="Picture 3" descr="31755_FIG0716.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731" y="2034674"/>
            <a:ext cx="592613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59731" y="1500910"/>
            <a:ext cx="8651343" cy="369332"/>
          </a:xfrm>
          <a:prstGeom prst="rect">
            <a:avLst/>
          </a:prstGeom>
        </p:spPr>
        <p:txBody>
          <a:bodyPr wrap="none">
            <a:spAutoFit/>
          </a:bodyPr>
          <a:lstStyle/>
          <a:p>
            <a:r>
              <a:rPr lang="en-IN" dirty="0" err="1"/>
              <a:t>ρ</a:t>
            </a:r>
            <a:r>
              <a:rPr lang="en-IN" i="1" dirty="0" err="1"/>
              <a:t>R</a:t>
            </a:r>
            <a:r>
              <a:rPr lang="en-IN" dirty="0"/>
              <a:t>(</a:t>
            </a:r>
            <a:r>
              <a:rPr lang="en-IN" dirty="0" err="1"/>
              <a:t>Dno</a:t>
            </a:r>
            <a:r>
              <a:rPr lang="en-IN" dirty="0"/>
              <a:t>, </a:t>
            </a:r>
            <a:r>
              <a:rPr lang="en-IN" dirty="0" err="1"/>
              <a:t>No_of_employees</a:t>
            </a:r>
            <a:r>
              <a:rPr lang="en-IN" dirty="0"/>
              <a:t>, </a:t>
            </a:r>
            <a:r>
              <a:rPr lang="en-IN" dirty="0" err="1"/>
              <a:t>Average_sal</a:t>
            </a:r>
            <a:r>
              <a:rPr lang="en-IN" dirty="0"/>
              <a:t>)(</a:t>
            </a:r>
            <a:r>
              <a:rPr lang="en-IN" dirty="0" err="1"/>
              <a:t>Dno</a:t>
            </a:r>
            <a:r>
              <a:rPr lang="en-IN" dirty="0"/>
              <a:t> ℑ COUNT </a:t>
            </a:r>
            <a:r>
              <a:rPr lang="en-IN" dirty="0" err="1"/>
              <a:t>Ssn</a:t>
            </a:r>
            <a:r>
              <a:rPr lang="en-IN" dirty="0"/>
              <a:t>, AVERAGE Salary (EMPLOYEE))</a:t>
            </a:r>
            <a:endParaRPr lang="en-IN" b="1" dirty="0">
              <a:solidFill>
                <a:srgbClr val="C00000"/>
              </a:solidFill>
            </a:endParaRPr>
          </a:p>
        </p:txBody>
      </p:sp>
      <p:sp>
        <p:nvSpPr>
          <p:cNvPr id="5" name="Rectangle 4"/>
          <p:cNvSpPr/>
          <p:nvPr/>
        </p:nvSpPr>
        <p:spPr>
          <a:xfrm>
            <a:off x="2224693" y="3374631"/>
            <a:ext cx="4763035" cy="369332"/>
          </a:xfrm>
          <a:prstGeom prst="rect">
            <a:avLst/>
          </a:prstGeom>
        </p:spPr>
        <p:txBody>
          <a:bodyPr wrap="none">
            <a:spAutoFit/>
          </a:bodyPr>
          <a:lstStyle/>
          <a:p>
            <a:r>
              <a:rPr lang="en-IN" dirty="0" err="1"/>
              <a:t>Dno</a:t>
            </a:r>
            <a:r>
              <a:rPr lang="en-IN" dirty="0"/>
              <a:t> ℑ COUNT </a:t>
            </a:r>
            <a:r>
              <a:rPr lang="en-IN" dirty="0" err="1"/>
              <a:t>Ssn</a:t>
            </a:r>
            <a:r>
              <a:rPr lang="en-IN" dirty="0"/>
              <a:t>, AVERAGE Salary(EMPLOYEE)</a:t>
            </a:r>
            <a:r>
              <a:rPr lang="en-IN" sz="1600" b="1" dirty="0">
                <a:solidFill>
                  <a:srgbClr val="C00000"/>
                </a:solidFill>
                <a:latin typeface="AkzidenzGroteskBE-Light"/>
              </a:rPr>
              <a:t>.</a:t>
            </a:r>
            <a:endParaRPr lang="en-IN" sz="1600" b="1" dirty="0">
              <a:solidFill>
                <a:srgbClr val="C00000"/>
              </a:solidFill>
            </a:endParaRPr>
          </a:p>
        </p:txBody>
      </p:sp>
      <p:sp>
        <p:nvSpPr>
          <p:cNvPr id="6" name="Rectangle 5"/>
          <p:cNvSpPr/>
          <p:nvPr/>
        </p:nvSpPr>
        <p:spPr>
          <a:xfrm>
            <a:off x="3280182" y="5083920"/>
            <a:ext cx="5091009" cy="369332"/>
          </a:xfrm>
          <a:prstGeom prst="rect">
            <a:avLst/>
          </a:prstGeom>
        </p:spPr>
        <p:txBody>
          <a:bodyPr wrap="none">
            <a:spAutoFit/>
          </a:bodyPr>
          <a:lstStyle/>
          <a:p>
            <a:r>
              <a:rPr lang="en-IN" dirty="0"/>
              <a:t>ℑ</a:t>
            </a:r>
            <a:r>
              <a:rPr lang="en-IN" dirty="0">
                <a:latin typeface="Symbol" panose="05050102010706020507" pitchFamily="18" charset="2"/>
              </a:rPr>
              <a:t> </a:t>
            </a:r>
            <a:r>
              <a:rPr lang="en-IN" dirty="0">
                <a:latin typeface="AkzidenzGroteskBE-Light"/>
              </a:rPr>
              <a:t>COUNT </a:t>
            </a:r>
            <a:r>
              <a:rPr lang="en-IN" dirty="0" err="1">
                <a:latin typeface="AkzidenzGroteskBE-Light"/>
              </a:rPr>
              <a:t>Ssn</a:t>
            </a:r>
            <a:r>
              <a:rPr lang="en-IN" dirty="0">
                <a:latin typeface="Minion-Regular"/>
              </a:rPr>
              <a:t>, </a:t>
            </a:r>
            <a:r>
              <a:rPr lang="en-IN" dirty="0">
                <a:latin typeface="AkzidenzGroteskBE-Light"/>
              </a:rPr>
              <a:t>AVERAGE Salary</a:t>
            </a:r>
            <a:r>
              <a:rPr lang="en-IN" dirty="0">
                <a:latin typeface="Minion-Regular"/>
              </a:rPr>
              <a:t>(</a:t>
            </a:r>
            <a:r>
              <a:rPr lang="en-IN" dirty="0">
                <a:latin typeface="AkzidenzGroteskBE-Light"/>
              </a:rPr>
              <a:t>EMPLOYEE</a:t>
            </a:r>
            <a:r>
              <a:rPr lang="en-IN" dirty="0">
                <a:latin typeface="Minion-Regular"/>
              </a:rPr>
              <a:t>)</a:t>
            </a:r>
            <a:r>
              <a:rPr lang="en-IN" dirty="0">
                <a:latin typeface="AkzidenzGroteskBE-Light"/>
              </a:rPr>
              <a:t>.</a:t>
            </a:r>
            <a:endParaRPr lang="en-IN" dirty="0"/>
          </a:p>
        </p:txBody>
      </p:sp>
    </p:spTree>
    <p:extLst>
      <p:ext uri="{BB962C8B-B14F-4D97-AF65-F5344CB8AC3E}">
        <p14:creationId xmlns:p14="http://schemas.microsoft.com/office/powerpoint/2010/main" val="3710382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p:txBody>
      </p:sp>
      <p:sp>
        <p:nvSpPr>
          <p:cNvPr id="5" name="Rectangle 4"/>
          <p:cNvSpPr>
            <a:spLocks noGrp="1" noChangeArrowheads="1"/>
          </p:cNvSpPr>
          <p:nvPr/>
        </p:nvSpPr>
        <p:spPr bwMode="auto">
          <a:xfrm>
            <a:off x="1066800" y="1648883"/>
            <a:ext cx="7772400" cy="450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90000"/>
              </a:lnSpc>
              <a:buFont typeface="Wingdings" panose="05000000000000000000" pitchFamily="2" charset="2"/>
              <a:buNone/>
            </a:pPr>
            <a:r>
              <a:rPr lang="en-US" altLang="en-US" sz="2000" b="1" dirty="0">
                <a:solidFill>
                  <a:srgbClr val="C00000"/>
                </a:solidFill>
                <a:cs typeface="Lucida Sans Unicode" panose="020B0602030504020204" pitchFamily="34" charset="0"/>
              </a:rPr>
              <a:t>Use of the Functional operator </a:t>
            </a:r>
            <a:r>
              <a:rPr lang="en-US" altLang="en-US" sz="2000" dirty="0">
                <a:solidFill>
                  <a:srgbClr val="C00000"/>
                </a:solidFill>
                <a:cs typeface="Lucida Sans Unicode" panose="020B0602030504020204" pitchFamily="34" charset="0"/>
              </a:rPr>
              <a:t>ℱ</a:t>
            </a:r>
            <a:endParaRPr lang="en-US" altLang="en-US" sz="2000" b="1" dirty="0">
              <a:solidFill>
                <a:srgbClr val="C00000"/>
              </a:solidFill>
              <a:cs typeface="Lucida Sans Unicode" panose="020B0602030504020204" pitchFamily="34" charset="0"/>
            </a:endParaRPr>
          </a:p>
          <a:p>
            <a:pPr lvl="2">
              <a:lnSpc>
                <a:spcPct val="90000"/>
              </a:lnSpc>
              <a:buFont typeface="Wingdings" panose="05000000000000000000" pitchFamily="2" charset="2"/>
              <a:buNone/>
            </a:pPr>
            <a:endParaRPr lang="en-US" altLang="en-US" sz="2000" b="1" dirty="0">
              <a:solidFill>
                <a:srgbClr val="C00000"/>
              </a:solidFill>
              <a:cs typeface="Lucida Sans Unicode" panose="020B0602030504020204" pitchFamily="34" charset="0"/>
            </a:endParaRPr>
          </a:p>
          <a:p>
            <a:pPr lvl="2">
              <a:lnSpc>
                <a:spcPct val="90000"/>
              </a:lnSpc>
              <a:buFont typeface="Wingdings" panose="05000000000000000000" pitchFamily="2" charset="2"/>
              <a:buNone/>
            </a:pPr>
            <a:r>
              <a:rPr lang="en-US" altLang="en-US" sz="2000" dirty="0">
                <a:solidFill>
                  <a:srgbClr val="C00000"/>
                </a:solidFill>
                <a:cs typeface="Lucida Sans Unicode" panose="020B0602030504020204" pitchFamily="34" charset="0"/>
              </a:rPr>
              <a:t>ℱ</a:t>
            </a:r>
            <a:r>
              <a:rPr lang="en-US" altLang="en-US" sz="2000" baseline="-30000" dirty="0">
                <a:solidFill>
                  <a:srgbClr val="C00000"/>
                </a:solidFill>
                <a:cs typeface="Courier New" panose="02070309020205020404" pitchFamily="49" charset="0"/>
              </a:rPr>
              <a:t>MAX </a:t>
            </a:r>
            <a:r>
              <a:rPr lang="en-US" altLang="en-US" sz="2000" i="1" baseline="-30000" dirty="0">
                <a:solidFill>
                  <a:srgbClr val="C00000"/>
                </a:solidFill>
                <a:cs typeface="Courier New" panose="02070309020205020404" pitchFamily="49" charset="0"/>
              </a:rPr>
              <a:t>Salary</a:t>
            </a:r>
            <a:r>
              <a:rPr lang="en-US" altLang="en-US" sz="2000" dirty="0">
                <a:solidFill>
                  <a:srgbClr val="C00000"/>
                </a:solidFill>
                <a:latin typeface="Courier New" panose="02070309020205020404" pitchFamily="49" charset="0"/>
                <a:cs typeface="Courier New" panose="02070309020205020404" pitchFamily="49" charset="0"/>
              </a:rPr>
              <a:t> </a:t>
            </a:r>
            <a:r>
              <a:rPr lang="en-US" altLang="en-US" sz="2000" b="1" dirty="0">
                <a:solidFill>
                  <a:srgbClr val="C00000"/>
                </a:solidFill>
                <a:cs typeface="Courier New" panose="02070309020205020404" pitchFamily="49" charset="0"/>
              </a:rPr>
              <a:t>(Employee</a:t>
            </a:r>
            <a:r>
              <a:rPr lang="en-US" altLang="en-US" sz="2000" dirty="0">
                <a:solidFill>
                  <a:srgbClr val="C00000"/>
                </a:solidFill>
              </a:rPr>
              <a:t>) retrieves the maximum salary value from the Employee relation</a:t>
            </a:r>
          </a:p>
          <a:p>
            <a:pPr lvl="2">
              <a:lnSpc>
                <a:spcPct val="90000"/>
              </a:lnSpc>
              <a:buFont typeface="Wingdings" panose="05000000000000000000" pitchFamily="2" charset="2"/>
              <a:buNone/>
            </a:pPr>
            <a:endParaRPr lang="en-US" altLang="en-US" sz="2000" dirty="0">
              <a:solidFill>
                <a:srgbClr val="C00000"/>
              </a:solidFill>
            </a:endParaRPr>
          </a:p>
          <a:p>
            <a:pPr lvl="2">
              <a:lnSpc>
                <a:spcPct val="90000"/>
              </a:lnSpc>
              <a:buFont typeface="Wingdings" panose="05000000000000000000" pitchFamily="2" charset="2"/>
              <a:buNone/>
            </a:pPr>
            <a:r>
              <a:rPr lang="en-US" altLang="en-US" sz="2000" dirty="0">
                <a:solidFill>
                  <a:srgbClr val="C00000"/>
                </a:solidFill>
                <a:cs typeface="Lucida Sans Unicode" panose="020B0602030504020204" pitchFamily="34" charset="0"/>
              </a:rPr>
              <a:t>ℱ</a:t>
            </a:r>
            <a:r>
              <a:rPr lang="en-US" altLang="en-US" sz="2000" baseline="-30000" dirty="0">
                <a:solidFill>
                  <a:srgbClr val="C00000"/>
                </a:solidFill>
                <a:cs typeface="Courier New" panose="02070309020205020404" pitchFamily="49" charset="0"/>
              </a:rPr>
              <a:t>MIN </a:t>
            </a:r>
            <a:r>
              <a:rPr lang="en-US" altLang="en-US" sz="2000" i="1" baseline="-30000" dirty="0">
                <a:solidFill>
                  <a:srgbClr val="C00000"/>
                </a:solidFill>
                <a:cs typeface="Courier New" panose="02070309020205020404" pitchFamily="49" charset="0"/>
              </a:rPr>
              <a:t>Salary</a:t>
            </a:r>
            <a:r>
              <a:rPr lang="en-US" altLang="en-US" sz="2000" dirty="0">
                <a:solidFill>
                  <a:srgbClr val="C00000"/>
                </a:solidFill>
                <a:latin typeface="Courier New" panose="02070309020205020404" pitchFamily="49" charset="0"/>
                <a:cs typeface="Courier New" panose="02070309020205020404" pitchFamily="49" charset="0"/>
              </a:rPr>
              <a:t> </a:t>
            </a:r>
            <a:r>
              <a:rPr lang="en-US" altLang="en-US" sz="2000" b="1" dirty="0">
                <a:solidFill>
                  <a:srgbClr val="C00000"/>
                </a:solidFill>
                <a:cs typeface="Courier New" panose="02070309020205020404" pitchFamily="49" charset="0"/>
              </a:rPr>
              <a:t>(Employee</a:t>
            </a:r>
            <a:r>
              <a:rPr lang="en-US" altLang="en-US" sz="2000" dirty="0">
                <a:solidFill>
                  <a:srgbClr val="C00000"/>
                </a:solidFill>
              </a:rPr>
              <a:t>) retrieves the minimum Salary value from the Employee relation</a:t>
            </a:r>
          </a:p>
          <a:p>
            <a:pPr lvl="2">
              <a:lnSpc>
                <a:spcPct val="90000"/>
              </a:lnSpc>
              <a:buFont typeface="Wingdings" panose="05000000000000000000" pitchFamily="2" charset="2"/>
              <a:buNone/>
            </a:pPr>
            <a:r>
              <a:rPr lang="en-US" altLang="en-US" sz="2000" dirty="0">
                <a:solidFill>
                  <a:srgbClr val="C00000"/>
                </a:solidFill>
                <a:cs typeface="Lucida Sans Unicode" panose="020B0602030504020204" pitchFamily="34" charset="0"/>
              </a:rPr>
              <a:t>ℱ</a:t>
            </a:r>
            <a:r>
              <a:rPr lang="en-US" altLang="en-US" sz="2000" baseline="-30000" dirty="0">
                <a:solidFill>
                  <a:srgbClr val="C00000"/>
                </a:solidFill>
                <a:cs typeface="Courier New" panose="02070309020205020404" pitchFamily="49" charset="0"/>
              </a:rPr>
              <a:t>SUM</a:t>
            </a:r>
            <a:r>
              <a:rPr lang="en-US" altLang="en-US" sz="2000" i="1" baseline="-30000" dirty="0">
                <a:solidFill>
                  <a:srgbClr val="C00000"/>
                </a:solidFill>
                <a:cs typeface="Courier New" panose="02070309020205020404" pitchFamily="49" charset="0"/>
              </a:rPr>
              <a:t> Salary</a:t>
            </a:r>
            <a:r>
              <a:rPr lang="en-US" altLang="en-US" sz="2800" dirty="0">
                <a:solidFill>
                  <a:srgbClr val="C00000"/>
                </a:solidFill>
              </a:rPr>
              <a:t> </a:t>
            </a:r>
            <a:r>
              <a:rPr lang="en-US" altLang="en-US" sz="2000" b="1" dirty="0">
                <a:solidFill>
                  <a:srgbClr val="C00000"/>
                </a:solidFill>
                <a:cs typeface="Courier New" panose="02070309020205020404" pitchFamily="49" charset="0"/>
              </a:rPr>
              <a:t>(Employee</a:t>
            </a:r>
            <a:r>
              <a:rPr lang="en-US" altLang="en-US" sz="2000" dirty="0">
                <a:solidFill>
                  <a:srgbClr val="C00000"/>
                </a:solidFill>
              </a:rPr>
              <a:t>)</a:t>
            </a:r>
            <a:r>
              <a:rPr lang="en-US" altLang="en-US" sz="2800" dirty="0">
                <a:solidFill>
                  <a:srgbClr val="C00000"/>
                </a:solidFill>
              </a:rPr>
              <a:t> </a:t>
            </a:r>
            <a:r>
              <a:rPr lang="en-US" altLang="en-US" sz="2000" dirty="0">
                <a:solidFill>
                  <a:srgbClr val="C00000"/>
                </a:solidFill>
              </a:rPr>
              <a:t>retrieves the sum of the Salary from the Employee relation</a:t>
            </a:r>
          </a:p>
          <a:p>
            <a:pPr lvl="2">
              <a:lnSpc>
                <a:spcPct val="90000"/>
              </a:lnSpc>
              <a:buFont typeface="Wingdings" panose="05000000000000000000" pitchFamily="2" charset="2"/>
              <a:buNone/>
            </a:pPr>
            <a:r>
              <a:rPr lang="en-US" altLang="en-US" sz="2000" baseline="-25000" dirty="0">
                <a:solidFill>
                  <a:srgbClr val="C00000"/>
                </a:solidFill>
                <a:cs typeface="Lucida Sans Unicode" panose="020B0602030504020204" pitchFamily="34" charset="0"/>
              </a:rPr>
              <a:t>DNO</a:t>
            </a:r>
            <a:r>
              <a:rPr lang="en-US" altLang="en-US" sz="2000" dirty="0">
                <a:solidFill>
                  <a:srgbClr val="C00000"/>
                </a:solidFill>
                <a:cs typeface="Lucida Sans Unicode" panose="020B0602030504020204" pitchFamily="34" charset="0"/>
              </a:rPr>
              <a:t> ℱ</a:t>
            </a:r>
            <a:r>
              <a:rPr lang="en-US" altLang="en-US" sz="2000" i="1" baseline="-30000" dirty="0">
                <a:solidFill>
                  <a:srgbClr val="C00000"/>
                </a:solidFill>
                <a:cs typeface="Courier New" panose="02070309020205020404" pitchFamily="49" charset="0"/>
              </a:rPr>
              <a:t>COUNT SSN, AVERAGE Salary</a:t>
            </a:r>
            <a:r>
              <a:rPr lang="en-US" altLang="en-US" sz="2800" dirty="0">
                <a:solidFill>
                  <a:srgbClr val="C00000"/>
                </a:solidFill>
              </a:rPr>
              <a:t> </a:t>
            </a:r>
            <a:r>
              <a:rPr lang="en-US" altLang="en-US" sz="2000" b="1" dirty="0">
                <a:solidFill>
                  <a:srgbClr val="C00000"/>
                </a:solidFill>
                <a:cs typeface="Courier New" panose="02070309020205020404" pitchFamily="49" charset="0"/>
              </a:rPr>
              <a:t>(Employee</a:t>
            </a:r>
            <a:r>
              <a:rPr lang="en-US" altLang="en-US" sz="2000" dirty="0">
                <a:solidFill>
                  <a:srgbClr val="C00000"/>
                </a:solidFill>
              </a:rPr>
              <a:t>)</a:t>
            </a:r>
            <a:r>
              <a:rPr lang="en-US" altLang="en-US" sz="2800" dirty="0">
                <a:solidFill>
                  <a:srgbClr val="C00000"/>
                </a:solidFill>
              </a:rPr>
              <a:t> </a:t>
            </a:r>
            <a:r>
              <a:rPr lang="en-US" altLang="en-US" sz="2000" dirty="0">
                <a:solidFill>
                  <a:srgbClr val="C00000"/>
                </a:solidFill>
              </a:rPr>
              <a:t>groups employees by DNO (department number) and computes the count of employees and average salary per department.[ Note: count just counts the number of rows, without removing duplicates]</a:t>
            </a:r>
          </a:p>
        </p:txBody>
      </p:sp>
    </p:spTree>
    <p:extLst>
      <p:ext uri="{BB962C8B-B14F-4D97-AF65-F5344CB8AC3E}">
        <p14:creationId xmlns:p14="http://schemas.microsoft.com/office/powerpoint/2010/main" val="7710168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sp>
        <p:nvSpPr>
          <p:cNvPr id="4" name="Rectangle 3"/>
          <p:cNvSpPr/>
          <p:nvPr/>
        </p:nvSpPr>
        <p:spPr>
          <a:xfrm>
            <a:off x="829733" y="1554990"/>
            <a:ext cx="8009467" cy="4616648"/>
          </a:xfrm>
          <a:prstGeom prst="rect">
            <a:avLst/>
          </a:prstGeom>
        </p:spPr>
        <p:txBody>
          <a:bodyPr wrap="square">
            <a:spAutoFit/>
          </a:bodyPr>
          <a:lstStyle/>
          <a:p>
            <a:pPr marL="609600" indent="-609600"/>
            <a:r>
              <a:rPr lang="en-US" altLang="en-US" sz="2400" b="1" dirty="0">
                <a:solidFill>
                  <a:srgbClr val="C00000"/>
                </a:solidFill>
                <a:latin typeface="Times New Roman" panose="02020603050405020304" pitchFamily="18" charset="0"/>
              </a:rPr>
              <a:t>Recursive Closure Operations</a:t>
            </a:r>
          </a:p>
          <a:p>
            <a:pPr marL="609600" indent="-609600">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marL="990600" lvl="1" indent="-533400"/>
            <a:r>
              <a:rPr lang="en-US" altLang="en-US" sz="2000" dirty="0">
                <a:solidFill>
                  <a:srgbClr val="C00000"/>
                </a:solidFill>
              </a:rPr>
              <a:t>Another type of operation that, in general, cannot be specified in the basic original relational algebra is </a:t>
            </a:r>
            <a:r>
              <a:rPr lang="en-US" altLang="en-US" sz="2000" b="1" dirty="0">
                <a:solidFill>
                  <a:srgbClr val="C00000"/>
                </a:solidFill>
              </a:rPr>
              <a:t>recursive closure.</a:t>
            </a:r>
            <a:r>
              <a:rPr lang="en-US" altLang="en-US" sz="2000" dirty="0">
                <a:solidFill>
                  <a:srgbClr val="C00000"/>
                </a:solidFill>
              </a:rPr>
              <a:t> This operation is applied to a </a:t>
            </a:r>
            <a:r>
              <a:rPr lang="en-US" altLang="en-US" sz="2000" b="1" dirty="0">
                <a:solidFill>
                  <a:srgbClr val="C00000"/>
                </a:solidFill>
              </a:rPr>
              <a:t>recursive relationship</a:t>
            </a:r>
            <a:r>
              <a:rPr lang="en-US" altLang="en-US" sz="2000" dirty="0">
                <a:solidFill>
                  <a:srgbClr val="C00000"/>
                </a:solidFill>
              </a:rPr>
              <a:t>.</a:t>
            </a:r>
          </a:p>
          <a:p>
            <a:pPr marL="990600" lvl="1" indent="-533400"/>
            <a:r>
              <a:rPr lang="en-US" altLang="en-US" sz="2000" dirty="0">
                <a:solidFill>
                  <a:srgbClr val="C00000"/>
                </a:solidFill>
              </a:rPr>
              <a:t>An example of a recursive operation is to retrieve all SUPERVISEES of an EMPLOYEE e at all levels—that is, all EMPLOYEE e’ directly supervised by e; all employees e’’ directly supervised by each employee e’; all employees e’’’ directly supervised by each employee e’’; and so on .</a:t>
            </a:r>
          </a:p>
          <a:p>
            <a:pPr marL="990600" lvl="1" indent="-533400"/>
            <a:r>
              <a:rPr lang="en-US" altLang="en-US" sz="2000" dirty="0">
                <a:solidFill>
                  <a:srgbClr val="C00000"/>
                </a:solidFill>
              </a:rPr>
              <a:t>Although it is possible to retrieve employees at each level and then take their union, we cannot, in general, specify a query such as “retrieve the supervisees of ‘James Borg’ at all levels” without utilizing a looping mechanism.</a:t>
            </a:r>
          </a:p>
          <a:p>
            <a:pPr marL="990600" lvl="1" indent="-533400"/>
            <a:r>
              <a:rPr lang="en-US" altLang="en-US" sz="2000" dirty="0">
                <a:solidFill>
                  <a:srgbClr val="C00000"/>
                </a:solidFill>
              </a:rPr>
              <a:t>The SQL3 standard includes syntax for recursive closure.</a:t>
            </a:r>
            <a:endParaRPr lang="en-IN" dirty="0">
              <a:solidFill>
                <a:srgbClr val="C00000"/>
              </a:solidFill>
            </a:endParaRPr>
          </a:p>
        </p:txBody>
      </p:sp>
    </p:spTree>
    <p:extLst>
      <p:ext uri="{BB962C8B-B14F-4D97-AF65-F5344CB8AC3E}">
        <p14:creationId xmlns:p14="http://schemas.microsoft.com/office/powerpoint/2010/main" val="19250115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pic>
        <p:nvPicPr>
          <p:cNvPr id="4" name="Picture 3" descr="31755_FIG0717.gif                                              0001035BEeyore                         B91DCF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1534054"/>
            <a:ext cx="808990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4244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sp>
        <p:nvSpPr>
          <p:cNvPr id="4" name="Rectangle 3"/>
          <p:cNvSpPr>
            <a:spLocks noGrp="1" noChangeArrowheads="1"/>
          </p:cNvSpPr>
          <p:nvPr/>
        </p:nvSpPr>
        <p:spPr bwMode="auto">
          <a:xfrm>
            <a:off x="793750" y="1502833"/>
            <a:ext cx="8572500" cy="520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90000"/>
              </a:lnSpc>
            </a:pPr>
            <a:r>
              <a:rPr lang="en-US" altLang="en-US" sz="2400" b="1" dirty="0">
                <a:solidFill>
                  <a:srgbClr val="C00000"/>
                </a:solidFill>
                <a:latin typeface="Times New Roman" panose="02020603050405020304" pitchFamily="18" charset="0"/>
              </a:rPr>
              <a:t>The OUTER JOIN Operation</a:t>
            </a:r>
          </a:p>
          <a:p>
            <a:pPr marL="609600" indent="-609600">
              <a:lnSpc>
                <a:spcPct val="90000"/>
              </a:lnSpc>
              <a:buFont typeface="Wingdings" panose="05000000000000000000" pitchFamily="2" charset="2"/>
              <a:buNone/>
            </a:pPr>
            <a:endParaRPr lang="en-US" altLang="en-US" sz="800" b="1" dirty="0">
              <a:solidFill>
                <a:srgbClr val="C00000"/>
              </a:solidFill>
              <a:latin typeface="Times New Roman" panose="02020603050405020304" pitchFamily="18" charset="0"/>
            </a:endParaRPr>
          </a:p>
          <a:p>
            <a:pPr marL="990600" lvl="1" indent="-533400">
              <a:lnSpc>
                <a:spcPct val="90000"/>
              </a:lnSpc>
            </a:pPr>
            <a:r>
              <a:rPr lang="en-US" altLang="en-US" sz="1800" dirty="0">
                <a:solidFill>
                  <a:srgbClr val="C00000"/>
                </a:solidFill>
                <a:highlight>
                  <a:srgbClr val="FFFF00"/>
                </a:highlight>
              </a:rPr>
              <a:t>In NATURAL JOIN tuples without a </a:t>
            </a:r>
            <a:r>
              <a:rPr lang="en-US" altLang="en-US" sz="1800" i="1" dirty="0">
                <a:solidFill>
                  <a:srgbClr val="C00000"/>
                </a:solidFill>
                <a:highlight>
                  <a:srgbClr val="FFFF00"/>
                </a:highlight>
              </a:rPr>
              <a:t>matching</a:t>
            </a:r>
            <a:r>
              <a:rPr lang="en-US" altLang="en-US" sz="1800" dirty="0">
                <a:solidFill>
                  <a:srgbClr val="C00000"/>
                </a:solidFill>
                <a:highlight>
                  <a:srgbClr val="FFFF00"/>
                </a:highlight>
              </a:rPr>
              <a:t> (or </a:t>
            </a:r>
            <a:r>
              <a:rPr lang="en-US" altLang="en-US" sz="1800" i="1" dirty="0">
                <a:solidFill>
                  <a:srgbClr val="C00000"/>
                </a:solidFill>
                <a:highlight>
                  <a:srgbClr val="FFFF00"/>
                </a:highlight>
              </a:rPr>
              <a:t>related</a:t>
            </a:r>
            <a:r>
              <a:rPr lang="en-US" altLang="en-US" sz="1800" dirty="0">
                <a:solidFill>
                  <a:srgbClr val="C00000"/>
                </a:solidFill>
                <a:highlight>
                  <a:srgbClr val="FFFF00"/>
                </a:highlight>
              </a:rPr>
              <a:t>) tuple are eliminated from the join result. Tuples with null in the join attributes are also eliminated. This amounts to loss of information.</a:t>
            </a:r>
          </a:p>
          <a:p>
            <a:pPr marL="990600" lvl="1" indent="-533400">
              <a:lnSpc>
                <a:spcPct val="90000"/>
              </a:lnSpc>
            </a:pPr>
            <a:endParaRPr lang="en-US" altLang="en-US" sz="800" dirty="0">
              <a:solidFill>
                <a:srgbClr val="C00000"/>
              </a:solidFill>
            </a:endParaRPr>
          </a:p>
          <a:p>
            <a:pPr marL="990600" lvl="1" indent="-533400">
              <a:lnSpc>
                <a:spcPct val="90000"/>
              </a:lnSpc>
            </a:pPr>
            <a:r>
              <a:rPr lang="en-US" altLang="en-US" sz="1800" dirty="0">
                <a:solidFill>
                  <a:srgbClr val="C00000"/>
                </a:solidFill>
              </a:rPr>
              <a:t>A set of operations, called outer joins, can be used when we want to keep all the tuples in R, or all those in S, or all those in both relations in the result of the join, regardless of whether or not they have matching tuples in the other relation.</a:t>
            </a:r>
          </a:p>
          <a:p>
            <a:pPr marL="990600" lvl="1" indent="-533400">
              <a:lnSpc>
                <a:spcPct val="90000"/>
              </a:lnSpc>
            </a:pPr>
            <a:endParaRPr lang="en-US" altLang="en-US" sz="800" dirty="0">
              <a:solidFill>
                <a:srgbClr val="C00000"/>
              </a:solidFill>
            </a:endParaRPr>
          </a:p>
          <a:p>
            <a:pPr marL="990600" lvl="1" indent="-533400">
              <a:lnSpc>
                <a:spcPct val="90000"/>
              </a:lnSpc>
            </a:pPr>
            <a:r>
              <a:rPr lang="en-US" altLang="en-US" sz="1800" b="1" dirty="0">
                <a:solidFill>
                  <a:srgbClr val="C00000"/>
                </a:solidFill>
              </a:rPr>
              <a:t>The </a:t>
            </a:r>
            <a:r>
              <a:rPr lang="en-US" altLang="en-US" sz="1800" b="1" dirty="0">
                <a:solidFill>
                  <a:srgbClr val="C00000"/>
                </a:solidFill>
                <a:highlight>
                  <a:srgbClr val="FFFF00"/>
                </a:highlight>
              </a:rPr>
              <a:t>left outer join operation keeps every tuple in the </a:t>
            </a:r>
            <a:r>
              <a:rPr lang="en-US" altLang="en-US" sz="1800" b="1" i="1" dirty="0">
                <a:solidFill>
                  <a:srgbClr val="C00000"/>
                </a:solidFill>
                <a:highlight>
                  <a:srgbClr val="FFFF00"/>
                </a:highlight>
              </a:rPr>
              <a:t>first</a:t>
            </a:r>
            <a:r>
              <a:rPr lang="en-US" altLang="en-US" sz="1800" b="1" dirty="0">
                <a:solidFill>
                  <a:srgbClr val="C00000"/>
                </a:solidFill>
                <a:highlight>
                  <a:srgbClr val="FFFF00"/>
                </a:highlight>
              </a:rPr>
              <a:t> or </a:t>
            </a:r>
            <a:r>
              <a:rPr lang="en-US" altLang="en-US" sz="1800" b="1" i="1" dirty="0">
                <a:solidFill>
                  <a:srgbClr val="C00000"/>
                </a:solidFill>
                <a:highlight>
                  <a:srgbClr val="FFFF00"/>
                </a:highlight>
              </a:rPr>
              <a:t>left</a:t>
            </a:r>
            <a:r>
              <a:rPr lang="en-US" altLang="en-US" sz="1800" b="1" dirty="0">
                <a:solidFill>
                  <a:srgbClr val="C00000"/>
                </a:solidFill>
                <a:highlight>
                  <a:srgbClr val="FFFF00"/>
                </a:highlight>
              </a:rPr>
              <a:t> relation R </a:t>
            </a:r>
            <a:r>
              <a:rPr lang="en-US" altLang="en-US" sz="1800" dirty="0">
                <a:solidFill>
                  <a:srgbClr val="C00000"/>
                </a:solidFill>
                <a:highlight>
                  <a:srgbClr val="FFFF00"/>
                </a:highlight>
              </a:rPr>
              <a:t>in    R          S</a:t>
            </a:r>
            <a:r>
              <a:rPr lang="en-US" altLang="en-US" sz="1800" dirty="0">
                <a:solidFill>
                  <a:srgbClr val="C00000"/>
                </a:solidFill>
              </a:rPr>
              <a:t>; if no matching tuple is found in S, then the attributes of S in the join result are filled or “padded” with null values.</a:t>
            </a:r>
          </a:p>
          <a:p>
            <a:pPr marL="990600" lvl="1" indent="-533400">
              <a:lnSpc>
                <a:spcPct val="90000"/>
              </a:lnSpc>
              <a:buFontTx/>
              <a:buNone/>
            </a:pPr>
            <a:endParaRPr lang="en-US" altLang="en-US" sz="800" dirty="0">
              <a:solidFill>
                <a:srgbClr val="C00000"/>
              </a:solidFill>
            </a:endParaRPr>
          </a:p>
          <a:p>
            <a:pPr marL="990600" lvl="1" indent="-533400">
              <a:lnSpc>
                <a:spcPct val="90000"/>
              </a:lnSpc>
            </a:pPr>
            <a:r>
              <a:rPr lang="en-US" altLang="en-US" sz="1800" dirty="0">
                <a:solidFill>
                  <a:srgbClr val="C00000"/>
                </a:solidFill>
              </a:rPr>
              <a:t>A similar operation, </a:t>
            </a:r>
            <a:r>
              <a:rPr lang="en-US" altLang="en-US" sz="1800" b="1" dirty="0">
                <a:solidFill>
                  <a:srgbClr val="C00000"/>
                </a:solidFill>
                <a:highlight>
                  <a:srgbClr val="FFFF00"/>
                </a:highlight>
              </a:rPr>
              <a:t>right outer join, keeps every tuple in the </a:t>
            </a:r>
            <a:r>
              <a:rPr lang="en-US" altLang="en-US" sz="1800" b="1" i="1" dirty="0">
                <a:solidFill>
                  <a:srgbClr val="C00000"/>
                </a:solidFill>
                <a:highlight>
                  <a:srgbClr val="FFFF00"/>
                </a:highlight>
              </a:rPr>
              <a:t>second</a:t>
            </a:r>
            <a:r>
              <a:rPr lang="en-US" altLang="en-US" sz="1800" b="1" dirty="0">
                <a:solidFill>
                  <a:srgbClr val="C00000"/>
                </a:solidFill>
                <a:highlight>
                  <a:srgbClr val="FFFF00"/>
                </a:highlight>
              </a:rPr>
              <a:t> or right relation S </a:t>
            </a:r>
            <a:r>
              <a:rPr lang="en-US" altLang="en-US" sz="1800" dirty="0">
                <a:solidFill>
                  <a:srgbClr val="C00000"/>
                </a:solidFill>
                <a:highlight>
                  <a:srgbClr val="FFFF00"/>
                </a:highlight>
              </a:rPr>
              <a:t>in the result of R             </a:t>
            </a:r>
            <a:r>
              <a:rPr lang="en-US" altLang="en-US" sz="1800" dirty="0">
                <a:solidFill>
                  <a:srgbClr val="C00000"/>
                </a:solidFill>
              </a:rPr>
              <a:t>S.</a:t>
            </a:r>
          </a:p>
          <a:p>
            <a:pPr marL="990600" lvl="1" indent="-533400">
              <a:lnSpc>
                <a:spcPct val="90000"/>
              </a:lnSpc>
              <a:buFontTx/>
              <a:buNone/>
            </a:pPr>
            <a:endParaRPr lang="en-US" altLang="en-US" sz="800" dirty="0">
              <a:solidFill>
                <a:srgbClr val="C00000"/>
              </a:solidFill>
            </a:endParaRPr>
          </a:p>
          <a:p>
            <a:pPr marL="990600" lvl="1" indent="-533400">
              <a:lnSpc>
                <a:spcPct val="90000"/>
              </a:lnSpc>
            </a:pPr>
            <a:r>
              <a:rPr lang="en-US" altLang="en-US" sz="1800" dirty="0">
                <a:solidFill>
                  <a:srgbClr val="C00000"/>
                </a:solidFill>
              </a:rPr>
              <a:t>A third operation, </a:t>
            </a:r>
            <a:r>
              <a:rPr lang="en-US" altLang="en-US" sz="1800" b="1" dirty="0">
                <a:solidFill>
                  <a:srgbClr val="C00000"/>
                </a:solidFill>
              </a:rPr>
              <a:t>full outer join, denoted by               keeps all tuples in both the left and the right relations when no matching tuples are found</a:t>
            </a:r>
            <a:r>
              <a:rPr lang="en-US" altLang="en-US" sz="1800" dirty="0">
                <a:solidFill>
                  <a:srgbClr val="C00000"/>
                </a:solidFill>
              </a:rPr>
              <a:t>, </a:t>
            </a:r>
            <a:r>
              <a:rPr lang="en-US" altLang="en-US" sz="1800" dirty="0">
                <a:solidFill>
                  <a:srgbClr val="C00000"/>
                </a:solidFill>
                <a:highlight>
                  <a:srgbClr val="FFFF00"/>
                </a:highlight>
              </a:rPr>
              <a:t>padding them with </a:t>
            </a:r>
            <a:r>
              <a:rPr lang="en-US" altLang="en-US" sz="1800" b="1" dirty="0">
                <a:solidFill>
                  <a:srgbClr val="C00000"/>
                </a:solidFill>
                <a:highlight>
                  <a:srgbClr val="FFFF00"/>
                </a:highlight>
              </a:rPr>
              <a:t>null values </a:t>
            </a:r>
            <a:r>
              <a:rPr lang="en-US" altLang="en-US" sz="1800" dirty="0">
                <a:solidFill>
                  <a:srgbClr val="C00000"/>
                </a:solidFill>
                <a:highlight>
                  <a:srgbClr val="FFFF00"/>
                </a:highlight>
              </a:rPr>
              <a:t>as needed.</a:t>
            </a:r>
            <a:r>
              <a:rPr lang="en-US" altLang="en-US" sz="2000" dirty="0">
                <a:solidFill>
                  <a:srgbClr val="C00000"/>
                </a:solidFill>
                <a:highlight>
                  <a:srgbClr val="FFFF00"/>
                </a:highlight>
              </a:rPr>
              <a:t> </a:t>
            </a:r>
          </a:p>
        </p:txBody>
      </p:sp>
      <p:pic>
        <p:nvPicPr>
          <p:cNvPr id="15" name="Picture 14"/>
          <p:cNvPicPr>
            <a:picLocks noChangeAspect="1"/>
          </p:cNvPicPr>
          <p:nvPr/>
        </p:nvPicPr>
        <p:blipFill>
          <a:blip r:embed="rId2"/>
          <a:stretch>
            <a:fillRect/>
          </a:stretch>
        </p:blipFill>
        <p:spPr>
          <a:xfrm>
            <a:off x="6034088" y="5491691"/>
            <a:ext cx="637646" cy="315898"/>
          </a:xfrm>
          <a:prstGeom prst="rect">
            <a:avLst/>
          </a:prstGeom>
        </p:spPr>
      </p:pic>
      <p:pic>
        <p:nvPicPr>
          <p:cNvPr id="2" name="Picture 1"/>
          <p:cNvPicPr>
            <a:picLocks noChangeAspect="1"/>
          </p:cNvPicPr>
          <p:nvPr/>
        </p:nvPicPr>
        <p:blipFill>
          <a:blip r:embed="rId3"/>
          <a:stretch>
            <a:fillRect/>
          </a:stretch>
        </p:blipFill>
        <p:spPr>
          <a:xfrm>
            <a:off x="2527133" y="4106333"/>
            <a:ext cx="400050" cy="323850"/>
          </a:xfrm>
          <a:prstGeom prst="rect">
            <a:avLst/>
          </a:prstGeom>
        </p:spPr>
      </p:pic>
      <p:pic>
        <p:nvPicPr>
          <p:cNvPr id="5" name="Picture 4"/>
          <p:cNvPicPr>
            <a:picLocks noChangeAspect="1"/>
          </p:cNvPicPr>
          <p:nvPr/>
        </p:nvPicPr>
        <p:blipFill>
          <a:blip r:embed="rId4"/>
          <a:stretch>
            <a:fillRect/>
          </a:stretch>
        </p:blipFill>
        <p:spPr>
          <a:xfrm flipV="1">
            <a:off x="4721370" y="5102272"/>
            <a:ext cx="315851" cy="262533"/>
          </a:xfrm>
          <a:prstGeom prst="rect">
            <a:avLst/>
          </a:prstGeom>
        </p:spPr>
      </p:pic>
    </p:spTree>
    <p:extLst>
      <p:ext uri="{BB962C8B-B14F-4D97-AF65-F5344CB8AC3E}">
        <p14:creationId xmlns:p14="http://schemas.microsoft.com/office/powerpoint/2010/main" val="177853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DB INSTANCE</a:t>
            </a:r>
          </a:p>
        </p:txBody>
      </p:sp>
      <p:pic>
        <p:nvPicPr>
          <p:cNvPr id="6" name="Picture 5"/>
          <p:cNvPicPr>
            <a:picLocks noChangeAspect="1"/>
          </p:cNvPicPr>
          <p:nvPr/>
        </p:nvPicPr>
        <p:blipFill>
          <a:blip r:embed="rId2"/>
          <a:stretch>
            <a:fillRect/>
          </a:stretch>
        </p:blipFill>
        <p:spPr>
          <a:xfrm>
            <a:off x="876299" y="1554691"/>
            <a:ext cx="8081433" cy="4698058"/>
          </a:xfrm>
          <a:prstGeom prst="rect">
            <a:avLst/>
          </a:prstGeom>
        </p:spPr>
      </p:pic>
    </p:spTree>
    <p:extLst>
      <p:ext uri="{BB962C8B-B14F-4D97-AF65-F5344CB8AC3E}">
        <p14:creationId xmlns:p14="http://schemas.microsoft.com/office/powerpoint/2010/main" val="26845783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pic>
        <p:nvPicPr>
          <p:cNvPr id="4" name="Picture 3" descr="31755_FIG0718.gif                                              0001035BEeyore                         B91DCF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39" y="1411706"/>
            <a:ext cx="5262365" cy="24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20526" y="3950678"/>
            <a:ext cx="6096000" cy="923330"/>
          </a:xfrm>
          <a:prstGeom prst="rect">
            <a:avLst/>
          </a:prstGeom>
        </p:spPr>
        <p:txBody>
          <a:bodyPr>
            <a:spAutoFit/>
          </a:bodyPr>
          <a:lstStyle/>
          <a:p>
            <a:r>
              <a:rPr lang="en-IN" b="1" dirty="0">
                <a:latin typeface="AkzidenzGroteskBE-Bold"/>
              </a:rPr>
              <a:t>Figure 6.12</a:t>
            </a:r>
          </a:p>
          <a:p>
            <a:r>
              <a:rPr lang="en-IN" dirty="0">
                <a:latin typeface="AkzidenzGroteskBE-Light"/>
              </a:rPr>
              <a:t>The result of a LEFT</a:t>
            </a:r>
          </a:p>
          <a:p>
            <a:r>
              <a:rPr lang="en-IN" dirty="0">
                <a:latin typeface="AkzidenzGroteskBE-Light"/>
              </a:rPr>
              <a:t>OUTER JOIN operation.</a:t>
            </a:r>
            <a:endParaRPr lang="en-IN" dirty="0"/>
          </a:p>
        </p:txBody>
      </p:sp>
      <p:pic>
        <p:nvPicPr>
          <p:cNvPr id="6" name="Picture 5"/>
          <p:cNvPicPr>
            <a:picLocks noChangeAspect="1"/>
          </p:cNvPicPr>
          <p:nvPr/>
        </p:nvPicPr>
        <p:blipFill>
          <a:blip r:embed="rId3"/>
          <a:stretch>
            <a:fillRect/>
          </a:stretch>
        </p:blipFill>
        <p:spPr>
          <a:xfrm>
            <a:off x="366539" y="4738391"/>
            <a:ext cx="5100387" cy="1011238"/>
          </a:xfrm>
          <a:prstGeom prst="rect">
            <a:avLst/>
          </a:prstGeom>
        </p:spPr>
      </p:pic>
      <p:sp>
        <p:nvSpPr>
          <p:cNvPr id="7" name="Rectangle 6"/>
          <p:cNvSpPr/>
          <p:nvPr/>
        </p:nvSpPr>
        <p:spPr>
          <a:xfrm>
            <a:off x="6607728" y="1527781"/>
            <a:ext cx="4315326" cy="1754326"/>
          </a:xfrm>
          <a:prstGeom prst="rect">
            <a:avLst/>
          </a:prstGeom>
        </p:spPr>
        <p:txBody>
          <a:bodyPr wrap="square">
            <a:spAutoFit/>
          </a:bodyPr>
          <a:lstStyle/>
          <a:p>
            <a:r>
              <a:rPr lang="en-IN" dirty="0">
                <a:latin typeface="Minion-Regular"/>
              </a:rPr>
              <a:t>The </a:t>
            </a:r>
            <a:r>
              <a:rPr lang="en-IN" sz="1600" dirty="0">
                <a:latin typeface="AkzidenzGroteskBE-Regular"/>
              </a:rPr>
              <a:t>LEFT OUTER JOIN </a:t>
            </a:r>
            <a:r>
              <a:rPr lang="en-IN" dirty="0">
                <a:latin typeface="Minion-Regular"/>
              </a:rPr>
              <a:t>operation keeps every tuple in the </a:t>
            </a:r>
            <a:r>
              <a:rPr lang="en-IN" i="1" dirty="0">
                <a:latin typeface="Minion-Italic"/>
              </a:rPr>
              <a:t>first</a:t>
            </a:r>
            <a:r>
              <a:rPr lang="en-IN" dirty="0">
                <a:latin typeface="Minion-Regular"/>
              </a:rPr>
              <a:t>, or </a:t>
            </a:r>
            <a:r>
              <a:rPr lang="en-IN" i="1" dirty="0">
                <a:latin typeface="Minion-Italic"/>
              </a:rPr>
              <a:t>left</a:t>
            </a:r>
            <a:r>
              <a:rPr lang="en-IN" dirty="0">
                <a:latin typeface="Minion-Regular"/>
              </a:rPr>
              <a:t>, relation </a:t>
            </a:r>
            <a:r>
              <a:rPr lang="en-IN" i="1" dirty="0">
                <a:latin typeface="Minion-Italic"/>
              </a:rPr>
              <a:t>R </a:t>
            </a:r>
            <a:r>
              <a:rPr lang="en-IN" dirty="0">
                <a:latin typeface="Minion-Regular"/>
              </a:rPr>
              <a:t>in </a:t>
            </a:r>
            <a:r>
              <a:rPr lang="en-IN" i="1" dirty="0">
                <a:latin typeface="Minion-Italic"/>
              </a:rPr>
              <a:t>R          S</a:t>
            </a:r>
            <a:r>
              <a:rPr lang="en-IN" dirty="0">
                <a:latin typeface="Minion-Regular"/>
              </a:rPr>
              <a:t>; if no matching tuple is found in </a:t>
            </a:r>
            <a:r>
              <a:rPr lang="en-IN" i="1" dirty="0">
                <a:latin typeface="Minion-Italic"/>
              </a:rPr>
              <a:t>S</a:t>
            </a:r>
            <a:r>
              <a:rPr lang="en-IN" dirty="0">
                <a:latin typeface="Minion-Regular"/>
              </a:rPr>
              <a:t>, then the attributes of </a:t>
            </a:r>
            <a:r>
              <a:rPr lang="en-IN" i="1" dirty="0">
                <a:latin typeface="Minion-Italic"/>
              </a:rPr>
              <a:t>S </a:t>
            </a:r>
            <a:r>
              <a:rPr lang="en-IN" dirty="0">
                <a:latin typeface="Minion-Regular"/>
              </a:rPr>
              <a:t>in the join result are filled or </a:t>
            </a:r>
            <a:r>
              <a:rPr lang="en-IN" i="1" dirty="0">
                <a:latin typeface="Minion-Italic"/>
              </a:rPr>
              <a:t>padded </a:t>
            </a:r>
            <a:r>
              <a:rPr lang="en-IN" dirty="0">
                <a:latin typeface="Minion-Regular"/>
              </a:rPr>
              <a:t>with </a:t>
            </a:r>
            <a:r>
              <a:rPr lang="en-IN" sz="1600" dirty="0">
                <a:latin typeface="AkzidenzGroteskBE-Regular"/>
              </a:rPr>
              <a:t>NULL </a:t>
            </a:r>
            <a:r>
              <a:rPr lang="en-IN" dirty="0">
                <a:latin typeface="Minion-Regular"/>
              </a:rPr>
              <a:t>values.</a:t>
            </a:r>
            <a:endParaRPr lang="en-IN" dirty="0"/>
          </a:p>
        </p:txBody>
      </p:sp>
      <p:pic>
        <p:nvPicPr>
          <p:cNvPr id="9" name="Picture 8"/>
          <p:cNvPicPr>
            <a:picLocks noChangeAspect="1"/>
          </p:cNvPicPr>
          <p:nvPr/>
        </p:nvPicPr>
        <p:blipFill>
          <a:blip r:embed="rId4"/>
          <a:stretch>
            <a:fillRect/>
          </a:stretch>
        </p:blipFill>
        <p:spPr>
          <a:xfrm>
            <a:off x="7458693" y="2404944"/>
            <a:ext cx="578401" cy="286547"/>
          </a:xfrm>
          <a:prstGeom prst="rect">
            <a:avLst/>
          </a:prstGeom>
        </p:spPr>
      </p:pic>
      <p:pic>
        <p:nvPicPr>
          <p:cNvPr id="8" name="Content Placeholder 3">
            <a:extLst>
              <a:ext uri="{FF2B5EF4-FFF2-40B4-BE49-F238E27FC236}">
                <a16:creationId xmlns:a16="http://schemas.microsoft.com/office/drawing/2014/main" id="{047883F8-5372-46C5-9350-E82CAE29EA9A}"/>
              </a:ext>
            </a:extLst>
          </p:cNvPr>
          <p:cNvPicPr>
            <a:picLocks noGrp="1" noChangeAspect="1"/>
          </p:cNvPicPr>
          <p:nvPr>
            <p:ph idx="1"/>
          </p:nvPr>
        </p:nvPicPr>
        <p:blipFill>
          <a:blip r:embed="rId5"/>
          <a:stretch>
            <a:fillRect/>
          </a:stretch>
        </p:blipFill>
        <p:spPr>
          <a:xfrm>
            <a:off x="6731455" y="3356896"/>
            <a:ext cx="4648628" cy="1604748"/>
          </a:xfrm>
          <a:prstGeom prst="rect">
            <a:avLst/>
          </a:prstGeom>
        </p:spPr>
      </p:pic>
      <p:pic>
        <p:nvPicPr>
          <p:cNvPr id="10" name="Picture 9">
            <a:extLst>
              <a:ext uri="{FF2B5EF4-FFF2-40B4-BE49-F238E27FC236}">
                <a16:creationId xmlns:a16="http://schemas.microsoft.com/office/drawing/2014/main" id="{0008F905-AE01-4B77-8822-A5F11F95E62C}"/>
              </a:ext>
            </a:extLst>
          </p:cNvPr>
          <p:cNvPicPr>
            <a:picLocks noChangeAspect="1"/>
          </p:cNvPicPr>
          <p:nvPr/>
        </p:nvPicPr>
        <p:blipFill>
          <a:blip r:embed="rId6"/>
          <a:stretch>
            <a:fillRect/>
          </a:stretch>
        </p:blipFill>
        <p:spPr>
          <a:xfrm>
            <a:off x="6607728" y="5073354"/>
            <a:ext cx="4810125" cy="1352550"/>
          </a:xfrm>
          <a:prstGeom prst="rect">
            <a:avLst/>
          </a:prstGeom>
        </p:spPr>
      </p:pic>
      <p:sp>
        <p:nvSpPr>
          <p:cNvPr id="5" name="TextBox 4">
            <a:extLst>
              <a:ext uri="{FF2B5EF4-FFF2-40B4-BE49-F238E27FC236}">
                <a16:creationId xmlns:a16="http://schemas.microsoft.com/office/drawing/2014/main" id="{ABC2F3A4-9F3D-46F7-B7AD-599A2A56144D}"/>
              </a:ext>
            </a:extLst>
          </p:cNvPr>
          <p:cNvSpPr txBox="1"/>
          <p:nvPr/>
        </p:nvSpPr>
        <p:spPr>
          <a:xfrm>
            <a:off x="420526" y="5920605"/>
            <a:ext cx="4315326" cy="369332"/>
          </a:xfrm>
          <a:prstGeom prst="rect">
            <a:avLst/>
          </a:prstGeom>
          <a:noFill/>
        </p:spPr>
        <p:txBody>
          <a:bodyPr wrap="square" rtlCol="0">
            <a:spAutoFit/>
          </a:bodyPr>
          <a:lstStyle/>
          <a:p>
            <a:r>
              <a:rPr lang="en-IN" b="1" dirty="0">
                <a:solidFill>
                  <a:srgbClr val="FF0000"/>
                </a:solidFill>
              </a:rPr>
              <a:t>What if employee has only first 3 tuples ?</a:t>
            </a:r>
            <a:endParaRPr lang="en-US" b="1" dirty="0">
              <a:solidFill>
                <a:srgbClr val="FF0000"/>
              </a:solidFill>
            </a:endParaRPr>
          </a:p>
        </p:txBody>
      </p:sp>
    </p:spTree>
    <p:extLst>
      <p:ext uri="{BB962C8B-B14F-4D97-AF65-F5344CB8AC3E}">
        <p14:creationId xmlns:p14="http://schemas.microsoft.com/office/powerpoint/2010/main" val="3540561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b="1" dirty="0">
                <a:solidFill>
                  <a:srgbClr val="C00000"/>
                </a:solidFill>
              </a:rPr>
              <a:t>RIGHT OUTER JOIN</a:t>
            </a:r>
            <a:r>
              <a:rPr lang="en-IN" dirty="0">
                <a:solidFill>
                  <a:srgbClr val="C00000"/>
                </a:solidFill>
              </a:rPr>
              <a:t>, denoted by , keeps every tuple in the</a:t>
            </a:r>
          </a:p>
          <a:p>
            <a:r>
              <a:rPr lang="en-IN" i="1" dirty="0">
                <a:solidFill>
                  <a:srgbClr val="C00000"/>
                </a:solidFill>
              </a:rPr>
              <a:t>second</a:t>
            </a:r>
            <a:r>
              <a:rPr lang="en-IN" dirty="0">
                <a:solidFill>
                  <a:srgbClr val="C00000"/>
                </a:solidFill>
              </a:rPr>
              <a:t>, or right, relation </a:t>
            </a:r>
            <a:r>
              <a:rPr lang="en-IN" i="1" dirty="0">
                <a:solidFill>
                  <a:srgbClr val="C00000"/>
                </a:solidFill>
              </a:rPr>
              <a:t>S </a:t>
            </a:r>
            <a:r>
              <a:rPr lang="en-IN" dirty="0">
                <a:solidFill>
                  <a:srgbClr val="C00000"/>
                </a:solidFill>
              </a:rPr>
              <a:t>in the result of </a:t>
            </a:r>
            <a:r>
              <a:rPr lang="en-IN" i="1" dirty="0">
                <a:solidFill>
                  <a:srgbClr val="C00000"/>
                </a:solidFill>
              </a:rPr>
              <a:t>R    S</a:t>
            </a:r>
            <a:r>
              <a:rPr lang="en-IN" dirty="0">
                <a:solidFill>
                  <a:srgbClr val="C00000"/>
                </a:solidFill>
              </a:rPr>
              <a:t>. </a:t>
            </a:r>
          </a:p>
          <a:p>
            <a:endParaRPr lang="en-IN" dirty="0">
              <a:solidFill>
                <a:srgbClr val="C00000"/>
              </a:solidFill>
            </a:endParaRPr>
          </a:p>
          <a:p>
            <a:r>
              <a:rPr lang="en-IN" dirty="0">
                <a:solidFill>
                  <a:srgbClr val="C00000"/>
                </a:solidFill>
              </a:rPr>
              <a:t>A third operation, </a:t>
            </a:r>
            <a:r>
              <a:rPr lang="en-IN" b="1" dirty="0">
                <a:solidFill>
                  <a:srgbClr val="C00000"/>
                </a:solidFill>
              </a:rPr>
              <a:t>FULL OUTER JOIN</a:t>
            </a:r>
            <a:r>
              <a:rPr lang="en-IN" dirty="0">
                <a:solidFill>
                  <a:srgbClr val="C00000"/>
                </a:solidFill>
              </a:rPr>
              <a:t>, denoted by , keeps all tuples in both the left and the right relations when no matching tuples are found, padding them with NULL values as needed.</a:t>
            </a:r>
          </a:p>
        </p:txBody>
      </p:sp>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pic>
        <p:nvPicPr>
          <p:cNvPr id="4" name="Picture 3"/>
          <p:cNvPicPr>
            <a:picLocks noChangeAspect="1"/>
          </p:cNvPicPr>
          <p:nvPr/>
        </p:nvPicPr>
        <p:blipFill>
          <a:blip r:embed="rId2"/>
          <a:stretch>
            <a:fillRect/>
          </a:stretch>
        </p:blipFill>
        <p:spPr>
          <a:xfrm flipV="1">
            <a:off x="6437875" y="2086356"/>
            <a:ext cx="315851" cy="262533"/>
          </a:xfrm>
          <a:prstGeom prst="rect">
            <a:avLst/>
          </a:prstGeom>
        </p:spPr>
      </p:pic>
    </p:spTree>
    <p:extLst>
      <p:ext uri="{BB962C8B-B14F-4D97-AF65-F5344CB8AC3E}">
        <p14:creationId xmlns:p14="http://schemas.microsoft.com/office/powerpoint/2010/main" val="812515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Additional Relational Operations (cont.)</a:t>
            </a:r>
            <a:endParaRPr lang="en-IN" dirty="0">
              <a:solidFill>
                <a:srgbClr val="7030A0"/>
              </a:solidFill>
            </a:endParaRPr>
          </a:p>
          <a:p>
            <a:endParaRPr lang="en-IN" dirty="0"/>
          </a:p>
        </p:txBody>
      </p:sp>
      <p:sp>
        <p:nvSpPr>
          <p:cNvPr id="4" name="Rectangle 3"/>
          <p:cNvSpPr>
            <a:spLocks noGrp="1" noChangeArrowheads="1"/>
          </p:cNvSpPr>
          <p:nvPr/>
        </p:nvSpPr>
        <p:spPr bwMode="auto">
          <a:xfrm>
            <a:off x="1083733" y="1524000"/>
            <a:ext cx="1007533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90000"/>
              </a:lnSpc>
            </a:pPr>
            <a:r>
              <a:rPr lang="en-US" altLang="en-US" sz="2000" b="1" dirty="0">
                <a:solidFill>
                  <a:srgbClr val="C00000"/>
                </a:solidFill>
                <a:latin typeface="Times New Roman" panose="02020603050405020304" pitchFamily="18" charset="0"/>
              </a:rPr>
              <a:t>OUTER UNION Operations</a:t>
            </a:r>
          </a:p>
          <a:p>
            <a:pPr marL="609600" indent="-609600">
              <a:lnSpc>
                <a:spcPct val="90000"/>
              </a:lnSpc>
              <a:buFont typeface="Wingdings" panose="05000000000000000000" pitchFamily="2" charset="2"/>
              <a:buNone/>
            </a:pPr>
            <a:r>
              <a:rPr lang="en-US" altLang="en-US" sz="700" b="1" dirty="0">
                <a:solidFill>
                  <a:srgbClr val="C00000"/>
                </a:solidFill>
                <a:latin typeface="Times New Roman" panose="02020603050405020304" pitchFamily="18" charset="0"/>
              </a:rPr>
              <a:t>	</a:t>
            </a:r>
            <a:endParaRPr lang="en-US" altLang="en-US" sz="700" dirty="0">
              <a:solidFill>
                <a:srgbClr val="C00000"/>
              </a:solidFill>
              <a:latin typeface="Times New Roman" panose="02020603050405020304" pitchFamily="18" charset="0"/>
            </a:endParaRPr>
          </a:p>
          <a:p>
            <a:pPr marL="990600" lvl="1" indent="-533400">
              <a:lnSpc>
                <a:spcPct val="90000"/>
              </a:lnSpc>
            </a:pPr>
            <a:r>
              <a:rPr lang="en-US" altLang="en-US" sz="1800" dirty="0">
                <a:solidFill>
                  <a:srgbClr val="C00000"/>
                </a:solidFill>
              </a:rPr>
              <a:t>The outer union operation was developed </a:t>
            </a:r>
            <a:r>
              <a:rPr lang="en-US" altLang="en-US" sz="1800" dirty="0">
                <a:solidFill>
                  <a:srgbClr val="C00000"/>
                </a:solidFill>
                <a:highlight>
                  <a:srgbClr val="FFFF00"/>
                </a:highlight>
              </a:rPr>
              <a:t>to take the union of tuples from two relations if the relations are </a:t>
            </a:r>
            <a:r>
              <a:rPr lang="en-US" altLang="en-US" sz="1800" i="1" dirty="0">
                <a:solidFill>
                  <a:srgbClr val="C00000"/>
                </a:solidFill>
                <a:highlight>
                  <a:srgbClr val="FFFF00"/>
                </a:highlight>
              </a:rPr>
              <a:t>not union compatible.</a:t>
            </a:r>
            <a:r>
              <a:rPr lang="en-US" altLang="en-US" sz="1800" dirty="0">
                <a:solidFill>
                  <a:srgbClr val="C00000"/>
                </a:solidFill>
                <a:highlight>
                  <a:srgbClr val="FFFF00"/>
                </a:highlight>
              </a:rPr>
              <a:t> </a:t>
            </a:r>
            <a:endParaRPr lang="en-US" altLang="en-US" dirty="0">
              <a:solidFill>
                <a:srgbClr val="C00000"/>
              </a:solidFill>
              <a:highlight>
                <a:srgbClr val="FFFF00"/>
              </a:highlight>
            </a:endParaRPr>
          </a:p>
          <a:p>
            <a:pPr marL="990600" lvl="1" indent="-533400">
              <a:lnSpc>
                <a:spcPct val="90000"/>
              </a:lnSpc>
              <a:buFontTx/>
              <a:buNone/>
            </a:pPr>
            <a:r>
              <a:rPr lang="en-US" altLang="en-US" sz="1200" dirty="0">
                <a:solidFill>
                  <a:srgbClr val="FF0000"/>
                </a:solidFill>
              </a:rPr>
              <a:t>                                                                                                                                                                                                                                     							R_S(X,Y,Z)</a:t>
            </a:r>
          </a:p>
          <a:p>
            <a:pPr marL="990600" lvl="1" indent="-533400">
              <a:lnSpc>
                <a:spcPct val="90000"/>
              </a:lnSpc>
            </a:pPr>
            <a:r>
              <a:rPr lang="en-US" altLang="en-US" sz="1800" dirty="0">
                <a:solidFill>
                  <a:srgbClr val="C00000"/>
                </a:solidFill>
              </a:rPr>
              <a:t>This operation will take the union of tuples in two relations R(</a:t>
            </a:r>
            <a:r>
              <a:rPr lang="en-US" altLang="en-US" sz="1800" dirty="0">
                <a:solidFill>
                  <a:srgbClr val="C00000"/>
                </a:solidFill>
                <a:highlight>
                  <a:srgbClr val="FFFF00"/>
                </a:highlight>
              </a:rPr>
              <a:t>X</a:t>
            </a:r>
            <a:r>
              <a:rPr lang="en-US" altLang="en-US" sz="1800" dirty="0">
                <a:solidFill>
                  <a:srgbClr val="C00000"/>
                </a:solidFill>
              </a:rPr>
              <a:t>, Y) and S(</a:t>
            </a:r>
            <a:r>
              <a:rPr lang="en-US" altLang="en-US" sz="1800" dirty="0">
                <a:solidFill>
                  <a:srgbClr val="C00000"/>
                </a:solidFill>
                <a:highlight>
                  <a:srgbClr val="FFFF00"/>
                </a:highlight>
              </a:rPr>
              <a:t>X</a:t>
            </a:r>
            <a:r>
              <a:rPr lang="en-US" altLang="en-US" sz="1800" dirty="0">
                <a:solidFill>
                  <a:srgbClr val="C00000"/>
                </a:solidFill>
              </a:rPr>
              <a:t>, Z) that are </a:t>
            </a:r>
            <a:r>
              <a:rPr lang="en-US" altLang="en-US" sz="1800" b="1" dirty="0">
                <a:solidFill>
                  <a:srgbClr val="C00000"/>
                </a:solidFill>
              </a:rPr>
              <a:t>partially compatible</a:t>
            </a:r>
            <a:r>
              <a:rPr lang="en-US" altLang="en-US" sz="1800" dirty="0">
                <a:solidFill>
                  <a:srgbClr val="C00000"/>
                </a:solidFill>
              </a:rPr>
              <a:t>, meaning that only some of their attributes, say X, are union compatible. </a:t>
            </a:r>
          </a:p>
          <a:p>
            <a:pPr marL="990600" lvl="1" indent="-533400">
              <a:lnSpc>
                <a:spcPct val="90000"/>
              </a:lnSpc>
              <a:buFontTx/>
              <a:buNone/>
            </a:pPr>
            <a:endParaRPr lang="en-US" altLang="en-US" sz="700" dirty="0">
              <a:solidFill>
                <a:srgbClr val="C00000"/>
              </a:solidFill>
            </a:endParaRPr>
          </a:p>
          <a:p>
            <a:pPr marL="990600" lvl="1" indent="-533400">
              <a:lnSpc>
                <a:spcPct val="90000"/>
              </a:lnSpc>
            </a:pPr>
            <a:r>
              <a:rPr lang="en-US" altLang="en-US" sz="1800" dirty="0">
                <a:solidFill>
                  <a:srgbClr val="C00000"/>
                </a:solidFill>
              </a:rPr>
              <a:t>The attributes that are union compatible are represented only once in the result, and those attributes that are not union compatible from either relation are also kept in the result relation T(X, Y, Z).</a:t>
            </a:r>
          </a:p>
          <a:p>
            <a:pPr marL="990600" lvl="1" indent="-533400">
              <a:lnSpc>
                <a:spcPct val="90000"/>
              </a:lnSpc>
              <a:buFontTx/>
              <a:buNone/>
            </a:pPr>
            <a:endParaRPr lang="en-US" altLang="en-US" sz="700" dirty="0">
              <a:solidFill>
                <a:srgbClr val="C00000"/>
              </a:solidFill>
            </a:endParaRPr>
          </a:p>
          <a:p>
            <a:pPr marL="990600" lvl="1" indent="-533400">
              <a:lnSpc>
                <a:spcPct val="90000"/>
              </a:lnSpc>
            </a:pPr>
            <a:r>
              <a:rPr lang="en-US" altLang="en-US" sz="1800" b="1" dirty="0">
                <a:solidFill>
                  <a:srgbClr val="C00000"/>
                </a:solidFill>
              </a:rPr>
              <a:t>Example:</a:t>
            </a:r>
            <a:r>
              <a:rPr lang="en-US" altLang="en-US" sz="1800" dirty="0">
                <a:solidFill>
                  <a:srgbClr val="C00000"/>
                </a:solidFill>
              </a:rPr>
              <a:t> An outer union can be applied to two relations whose schemas are </a:t>
            </a:r>
            <a:r>
              <a:rPr lang="en-US" altLang="en-US" sz="1800" dirty="0">
                <a:solidFill>
                  <a:srgbClr val="C00000"/>
                </a:solidFill>
                <a:highlight>
                  <a:srgbClr val="FFFF00"/>
                </a:highlight>
              </a:rPr>
              <a:t>STUDENT(Name, SSN, Department, Advisor) and INSTRUCTOR(Name, SSN, Department, Rank). </a:t>
            </a:r>
            <a:r>
              <a:rPr lang="en-US" altLang="en-US" sz="1800" dirty="0">
                <a:solidFill>
                  <a:srgbClr val="C00000"/>
                </a:solidFill>
              </a:rPr>
              <a:t>Tuples from the two relations are matched based on having the same combination of values of the shared attributes—Name, SSN, Department. </a:t>
            </a:r>
            <a:r>
              <a:rPr lang="en-US" altLang="en-US" sz="1800" dirty="0">
                <a:solidFill>
                  <a:srgbClr val="C00000"/>
                </a:solidFill>
                <a:highlight>
                  <a:srgbClr val="C0C0C0"/>
                </a:highlight>
              </a:rPr>
              <a:t>If a student is also an instructor, both Advisor and Rank will have a value; otherwise, one of these two attributes will be null.</a:t>
            </a:r>
          </a:p>
          <a:p>
            <a:pPr marL="990600" lvl="1" indent="-533400">
              <a:lnSpc>
                <a:spcPct val="90000"/>
              </a:lnSpc>
              <a:buFontTx/>
              <a:buNone/>
            </a:pPr>
            <a:r>
              <a:rPr lang="en-US" altLang="en-US" sz="1800" dirty="0">
                <a:solidFill>
                  <a:srgbClr val="C00000"/>
                </a:solidFill>
              </a:rPr>
              <a:t>	The result relation STUDENT_OR_INSTRUCTOR will have the following attributes:</a:t>
            </a:r>
          </a:p>
          <a:p>
            <a:pPr marL="990600" lvl="1" indent="-533400">
              <a:lnSpc>
                <a:spcPct val="90000"/>
              </a:lnSpc>
              <a:buFontTx/>
              <a:buNone/>
            </a:pPr>
            <a:r>
              <a:rPr lang="en-US" altLang="en-US" sz="1800" dirty="0">
                <a:solidFill>
                  <a:srgbClr val="C00000"/>
                </a:solidFill>
              </a:rPr>
              <a:t>	</a:t>
            </a:r>
            <a:r>
              <a:rPr lang="en-US" altLang="en-US" sz="1800" b="1" dirty="0">
                <a:solidFill>
                  <a:srgbClr val="C00000"/>
                </a:solidFill>
              </a:rPr>
              <a:t>STUDENT_OR_INSTRUCTOR (Name, SSN, Department, </a:t>
            </a:r>
            <a:r>
              <a:rPr lang="en-US" altLang="en-US" sz="1800" b="1" dirty="0">
                <a:solidFill>
                  <a:srgbClr val="C00000"/>
                </a:solidFill>
                <a:highlight>
                  <a:srgbClr val="FFFF00"/>
                </a:highlight>
              </a:rPr>
              <a:t>Advisor, Rank</a:t>
            </a:r>
            <a:r>
              <a:rPr lang="en-US" altLang="en-US" sz="1800" b="1" dirty="0">
                <a:solidFill>
                  <a:srgbClr val="C00000"/>
                </a:solidFill>
              </a:rPr>
              <a:t>)</a:t>
            </a:r>
            <a:r>
              <a:rPr lang="en-US" altLang="en-US" sz="1800" dirty="0">
                <a:solidFill>
                  <a:srgbClr val="C00000"/>
                </a:solidFill>
              </a:rPr>
              <a:t> </a:t>
            </a:r>
          </a:p>
        </p:txBody>
      </p:sp>
    </p:spTree>
    <p:extLst>
      <p:ext uri="{BB962C8B-B14F-4D97-AF65-F5344CB8AC3E}">
        <p14:creationId xmlns:p14="http://schemas.microsoft.com/office/powerpoint/2010/main" val="1597032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70934" y="152400"/>
            <a:ext cx="7518400" cy="1143000"/>
          </a:xfrm>
        </p:spPr>
        <p:txBody>
          <a:bodyPr/>
          <a:lstStyle/>
          <a:p>
            <a:r>
              <a:rPr lang="en-US" altLang="en-US" dirty="0">
                <a:solidFill>
                  <a:srgbClr val="7030A0"/>
                </a:solidFill>
              </a:rPr>
              <a:t>Examples of Queries in Relational Algebra</a:t>
            </a:r>
            <a:endParaRPr lang="en-IN" dirty="0">
              <a:solidFill>
                <a:srgbClr val="7030A0"/>
              </a:solidFill>
            </a:endParaRPr>
          </a:p>
        </p:txBody>
      </p:sp>
      <p:sp>
        <p:nvSpPr>
          <p:cNvPr id="4" name="Rectangle 3"/>
          <p:cNvSpPr>
            <a:spLocks noChangeArrowheads="1"/>
          </p:cNvSpPr>
          <p:nvPr/>
        </p:nvSpPr>
        <p:spPr bwMode="auto">
          <a:xfrm>
            <a:off x="975783" y="1413164"/>
            <a:ext cx="9842637" cy="516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sz="2000" b="1" dirty="0">
                <a:latin typeface="Times New Roman" panose="02020603050405020304" pitchFamily="18" charset="0"/>
              </a:rPr>
              <a:t>Q1: Retrieve the name and address of all employees who work for the ‘Research’ department.</a:t>
            </a:r>
          </a:p>
          <a:p>
            <a:pPr>
              <a:buFont typeface="Wingdings" panose="05000000000000000000" pitchFamily="2" charset="2"/>
              <a:buNone/>
            </a:pPr>
            <a:r>
              <a:rPr lang="en-US" altLang="en-US" sz="2000" dirty="0">
                <a:latin typeface="Times New Roman" panose="02020603050405020304" pitchFamily="18" charset="0"/>
              </a:rPr>
              <a:t>	</a:t>
            </a:r>
          </a:p>
          <a:p>
            <a:pPr>
              <a:buFont typeface="Wingdings" panose="05000000000000000000" pitchFamily="2" charset="2"/>
              <a:buNone/>
            </a:pPr>
            <a:endParaRPr lang="en-US" altLang="en-US" sz="2000" dirty="0"/>
          </a:p>
          <a:p>
            <a:pPr>
              <a:buFont typeface="Wingdings" panose="05000000000000000000" pitchFamily="2" charset="2"/>
              <a:buNone/>
            </a:pPr>
            <a:r>
              <a:rPr lang="en-US" altLang="en-US" sz="2000" dirty="0">
                <a:latin typeface="Times New Roman" panose="02020603050405020304" pitchFamily="18" charset="0"/>
              </a:rPr>
              <a:t> </a:t>
            </a:r>
          </a:p>
          <a:p>
            <a:pPr>
              <a:buFont typeface="Wingdings" panose="05000000000000000000" pitchFamily="2" charset="2"/>
              <a:buNone/>
            </a:pPr>
            <a:r>
              <a:rPr lang="en-US" altLang="en-US" sz="2000" dirty="0">
                <a:latin typeface="Times New Roman" panose="02020603050405020304" pitchFamily="18" charset="0"/>
              </a:rPr>
              <a:t>(or)</a:t>
            </a:r>
          </a:p>
          <a:p>
            <a:pPr>
              <a:buFont typeface="Wingdings" panose="05000000000000000000" pitchFamily="2" charset="2"/>
              <a:buNone/>
            </a:pPr>
            <a:endParaRPr lang="en-US" altLang="en-US" sz="2000" dirty="0">
              <a:latin typeface="Times New Roman" panose="02020603050405020304" pitchFamily="18" charset="0"/>
            </a:endParaRPr>
          </a:p>
          <a:p>
            <a:pPr>
              <a:buFont typeface="Wingdings" panose="05000000000000000000" pitchFamily="2" charset="2"/>
              <a:buNone/>
            </a:pPr>
            <a:endParaRPr lang="en-US" altLang="en-US" sz="1000" dirty="0">
              <a:latin typeface="Times New Roman" panose="02020603050405020304" pitchFamily="18" charset="0"/>
            </a:endParaRPr>
          </a:p>
          <a:p>
            <a:pPr>
              <a:buFont typeface="Wingdings" panose="05000000000000000000" pitchFamily="2" charset="2"/>
              <a:buNone/>
            </a:pPr>
            <a:endParaRPr lang="en-US" altLang="en-US" sz="1000" dirty="0"/>
          </a:p>
          <a:p>
            <a:pPr>
              <a:buFont typeface="Wingdings" panose="05000000000000000000" pitchFamily="2" charset="2"/>
              <a:buNone/>
            </a:pPr>
            <a:endParaRPr lang="en-US" altLang="en-US" sz="1000" dirty="0">
              <a:latin typeface="Times New Roman" panose="02020603050405020304" pitchFamily="18" charset="0"/>
            </a:endParaRPr>
          </a:p>
          <a:p>
            <a:r>
              <a:rPr lang="en-US" altLang="en-US" sz="2400" b="1" dirty="0">
                <a:latin typeface="Times New Roman" panose="02020603050405020304" pitchFamily="18" charset="0"/>
              </a:rPr>
              <a:t>Q6: Retrieve the names of employees who have no dependents.</a:t>
            </a:r>
          </a:p>
          <a:p>
            <a:pPr>
              <a:buFont typeface="Wingdings" panose="05000000000000000000" pitchFamily="2" charset="2"/>
              <a:buNone/>
            </a:pPr>
            <a:r>
              <a:rPr lang="en-US" altLang="en-US" sz="1800" dirty="0">
                <a:latin typeface="Times New Roman" panose="02020603050405020304" pitchFamily="18" charset="0"/>
              </a:rPr>
              <a:t>	</a:t>
            </a:r>
            <a:endParaRPr lang="en-US" altLang="en-US" sz="2000" dirty="0">
              <a:latin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1472541" y="4678683"/>
            <a:ext cx="9013370" cy="1532112"/>
          </a:xfrm>
          <a:prstGeom prst="rect">
            <a:avLst/>
          </a:prstGeom>
        </p:spPr>
      </p:pic>
      <p:pic>
        <p:nvPicPr>
          <p:cNvPr id="7" name="Picture 6">
            <a:extLst>
              <a:ext uri="{FF2B5EF4-FFF2-40B4-BE49-F238E27FC236}">
                <a16:creationId xmlns:a16="http://schemas.microsoft.com/office/drawing/2014/main" id="{604D5D7B-4C41-446B-963A-DAE83437FE01}"/>
              </a:ext>
            </a:extLst>
          </p:cNvPr>
          <p:cNvPicPr>
            <a:picLocks noChangeAspect="1"/>
          </p:cNvPicPr>
          <p:nvPr/>
        </p:nvPicPr>
        <p:blipFill>
          <a:blip r:embed="rId4"/>
          <a:stretch>
            <a:fillRect/>
          </a:stretch>
        </p:blipFill>
        <p:spPr>
          <a:xfrm>
            <a:off x="975783" y="3304943"/>
            <a:ext cx="9415125" cy="489746"/>
          </a:xfrm>
          <a:prstGeom prst="rect">
            <a:avLst/>
          </a:prstGeom>
        </p:spPr>
      </p:pic>
      <p:pic>
        <p:nvPicPr>
          <p:cNvPr id="5" name="Picture 4">
            <a:extLst>
              <a:ext uri="{FF2B5EF4-FFF2-40B4-BE49-F238E27FC236}">
                <a16:creationId xmlns:a16="http://schemas.microsoft.com/office/drawing/2014/main" id="{5CA264CC-2539-4522-A824-0DB081EFD052}"/>
              </a:ext>
            </a:extLst>
          </p:cNvPr>
          <p:cNvPicPr>
            <a:picLocks noChangeAspect="1"/>
          </p:cNvPicPr>
          <p:nvPr/>
        </p:nvPicPr>
        <p:blipFill>
          <a:blip r:embed="rId5"/>
          <a:stretch>
            <a:fillRect/>
          </a:stretch>
        </p:blipFill>
        <p:spPr>
          <a:xfrm>
            <a:off x="2743199" y="1818823"/>
            <a:ext cx="7173687" cy="1385627"/>
          </a:xfrm>
          <a:prstGeom prst="rect">
            <a:avLst/>
          </a:prstGeom>
        </p:spPr>
      </p:pic>
    </p:spTree>
    <p:extLst>
      <p:ext uri="{BB962C8B-B14F-4D97-AF65-F5344CB8AC3E}">
        <p14:creationId xmlns:p14="http://schemas.microsoft.com/office/powerpoint/2010/main" val="3029146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9"/>
            <a:ext cx="10972800" cy="2508536"/>
          </a:xfrm>
        </p:spPr>
        <p:txBody>
          <a:bodyPr/>
          <a:lstStyle/>
          <a:p>
            <a:r>
              <a:rPr lang="en-IN" b="1" dirty="0"/>
              <a:t>Query 7. </a:t>
            </a:r>
            <a:r>
              <a:rPr lang="en-IN" dirty="0"/>
              <a:t>List the names of managers who have at least one dependent.</a:t>
            </a:r>
          </a:p>
        </p:txBody>
      </p:sp>
      <p:sp>
        <p:nvSpPr>
          <p:cNvPr id="3" name="Content Placeholder 2"/>
          <p:cNvSpPr>
            <a:spLocks noGrp="1"/>
          </p:cNvSpPr>
          <p:nvPr>
            <p:ph sz="quarter" idx="10"/>
          </p:nvPr>
        </p:nvSpPr>
        <p:spPr/>
        <p:txBody>
          <a:bodyPr/>
          <a:lstStyle/>
          <a:p>
            <a:r>
              <a:rPr lang="en-US" altLang="en-US" dirty="0">
                <a:solidFill>
                  <a:srgbClr val="7030A0"/>
                </a:solidFill>
              </a:rPr>
              <a:t>Examples of Queries in Relational Algebra</a:t>
            </a:r>
            <a:endParaRPr lang="en-IN" dirty="0">
              <a:solidFill>
                <a:srgbClr val="7030A0"/>
              </a:solidFill>
            </a:endParaRPr>
          </a:p>
          <a:p>
            <a:endParaRPr lang="en-IN" dirty="0"/>
          </a:p>
        </p:txBody>
      </p:sp>
      <p:pic>
        <p:nvPicPr>
          <p:cNvPr id="4" name="Picture 3"/>
          <p:cNvPicPr>
            <a:picLocks noChangeAspect="1"/>
          </p:cNvPicPr>
          <p:nvPr/>
        </p:nvPicPr>
        <p:blipFill>
          <a:blip r:embed="rId2"/>
          <a:stretch>
            <a:fillRect/>
          </a:stretch>
        </p:blipFill>
        <p:spPr>
          <a:xfrm>
            <a:off x="1204209" y="2183356"/>
            <a:ext cx="8200490" cy="1689372"/>
          </a:xfrm>
          <a:prstGeom prst="rect">
            <a:avLst/>
          </a:prstGeom>
        </p:spPr>
      </p:pic>
      <p:sp>
        <p:nvSpPr>
          <p:cNvPr id="5" name="Rectangle 4"/>
          <p:cNvSpPr/>
          <p:nvPr/>
        </p:nvSpPr>
        <p:spPr>
          <a:xfrm>
            <a:off x="1204209" y="4081073"/>
            <a:ext cx="9633679" cy="1200329"/>
          </a:xfrm>
          <a:prstGeom prst="rect">
            <a:avLst/>
          </a:prstGeom>
        </p:spPr>
        <p:txBody>
          <a:bodyPr wrap="square">
            <a:spAutoFit/>
          </a:bodyPr>
          <a:lstStyle/>
          <a:p>
            <a:r>
              <a:rPr lang="en-IN" dirty="0">
                <a:latin typeface="Minion-Regular"/>
              </a:rPr>
              <a:t>we retrieve the </a:t>
            </a:r>
            <a:r>
              <a:rPr lang="en-IN" sz="1600" dirty="0" err="1">
                <a:latin typeface="AkzidenzGroteskBE-Regular"/>
              </a:rPr>
              <a:t>Ssn</a:t>
            </a:r>
            <a:r>
              <a:rPr lang="en-IN" dirty="0" err="1">
                <a:latin typeface="Minion-Regular"/>
              </a:rPr>
              <a:t>s</a:t>
            </a:r>
            <a:r>
              <a:rPr lang="en-IN" dirty="0">
                <a:latin typeface="Minion-Regular"/>
              </a:rPr>
              <a:t> of managers in </a:t>
            </a:r>
            <a:r>
              <a:rPr lang="en-IN" sz="1600" dirty="0">
                <a:latin typeface="AkzidenzGroteskBE-Regular"/>
              </a:rPr>
              <a:t>MGRS</a:t>
            </a:r>
            <a:r>
              <a:rPr lang="en-IN" dirty="0">
                <a:latin typeface="Minion-Regular"/>
              </a:rPr>
              <a:t>, and the </a:t>
            </a:r>
            <a:r>
              <a:rPr lang="en-IN" sz="1600" dirty="0" err="1">
                <a:latin typeface="AkzidenzGroteskBE-Regular"/>
              </a:rPr>
              <a:t>Ssn</a:t>
            </a:r>
            <a:r>
              <a:rPr lang="en-IN" dirty="0" err="1">
                <a:latin typeface="Minion-Regular"/>
              </a:rPr>
              <a:t>s</a:t>
            </a:r>
            <a:r>
              <a:rPr lang="en-IN" dirty="0">
                <a:latin typeface="Minion-Regular"/>
              </a:rPr>
              <a:t> of employees</a:t>
            </a:r>
          </a:p>
          <a:p>
            <a:r>
              <a:rPr lang="en-IN" dirty="0">
                <a:latin typeface="Minion-Regular"/>
              </a:rPr>
              <a:t>with at least one dependent in </a:t>
            </a:r>
            <a:r>
              <a:rPr lang="en-IN" sz="1600" dirty="0">
                <a:latin typeface="AkzidenzGroteskBE-Regular"/>
              </a:rPr>
              <a:t>EMPS_WITH_DEPS</a:t>
            </a:r>
            <a:r>
              <a:rPr lang="en-IN" dirty="0">
                <a:latin typeface="Minion-Regular"/>
              </a:rPr>
              <a:t>, then we apply the </a:t>
            </a:r>
            <a:r>
              <a:rPr lang="en-IN" sz="1600" dirty="0">
                <a:latin typeface="AkzidenzGroteskBE-Regular"/>
              </a:rPr>
              <a:t>SET</a:t>
            </a:r>
          </a:p>
          <a:p>
            <a:r>
              <a:rPr lang="en-IN" sz="1600" dirty="0">
                <a:latin typeface="AkzidenzGroteskBE-Regular"/>
              </a:rPr>
              <a:t>INTERSECTION </a:t>
            </a:r>
            <a:r>
              <a:rPr lang="en-IN" dirty="0">
                <a:latin typeface="Minion-Regular"/>
              </a:rPr>
              <a:t>operation to get the </a:t>
            </a:r>
            <a:r>
              <a:rPr lang="en-IN" sz="1600" dirty="0" err="1">
                <a:latin typeface="AkzidenzGroteskBE-Regular"/>
              </a:rPr>
              <a:t>Ssn</a:t>
            </a:r>
            <a:r>
              <a:rPr lang="en-IN" dirty="0" err="1">
                <a:latin typeface="Minion-Regular"/>
              </a:rPr>
              <a:t>s</a:t>
            </a:r>
            <a:r>
              <a:rPr lang="en-IN" dirty="0">
                <a:latin typeface="Minion-Regular"/>
              </a:rPr>
              <a:t> of managers who have at least one</a:t>
            </a:r>
          </a:p>
          <a:p>
            <a:r>
              <a:rPr lang="en-IN" dirty="0">
                <a:latin typeface="Minion-Regular"/>
              </a:rPr>
              <a:t>dependent.</a:t>
            </a:r>
            <a:endParaRPr lang="en-IN" dirty="0"/>
          </a:p>
        </p:txBody>
      </p:sp>
    </p:spTree>
    <p:extLst>
      <p:ext uri="{BB962C8B-B14F-4D97-AF65-F5344CB8AC3E}">
        <p14:creationId xmlns:p14="http://schemas.microsoft.com/office/powerpoint/2010/main" val="39338725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64319" y="1493838"/>
            <a:ext cx="6856962" cy="4525962"/>
          </a:xfrm>
          <a:prstGeom prst="rect">
            <a:avLst/>
          </a:prstGeom>
        </p:spPr>
      </p:pic>
      <p:sp>
        <p:nvSpPr>
          <p:cNvPr id="3" name="Content Placeholder 2"/>
          <p:cNvSpPr>
            <a:spLocks noGrp="1"/>
          </p:cNvSpPr>
          <p:nvPr>
            <p:ph sz="quarter" idx="10"/>
          </p:nvPr>
        </p:nvSpPr>
        <p:spPr/>
        <p:txBody>
          <a:bodyPr/>
          <a:lstStyle/>
          <a:p>
            <a:r>
              <a:rPr lang="en-IN" dirty="0"/>
              <a:t>Examples</a:t>
            </a:r>
          </a:p>
        </p:txBody>
      </p:sp>
    </p:spTree>
    <p:extLst>
      <p:ext uri="{BB962C8B-B14F-4D97-AF65-F5344CB8AC3E}">
        <p14:creationId xmlns:p14="http://schemas.microsoft.com/office/powerpoint/2010/main" val="1342382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7692" y="1541417"/>
            <a:ext cx="8911073" cy="4550109"/>
          </a:xfrm>
          <a:prstGeom prst="rect">
            <a:avLst/>
          </a:prstGeom>
        </p:spPr>
      </p:pic>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161133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7447" y="1640361"/>
            <a:ext cx="9990222" cy="4629810"/>
          </a:xfrm>
          <a:prstGeom prst="rect">
            <a:avLst/>
          </a:prstGeom>
        </p:spPr>
      </p:pic>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21117307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a:p>
        </p:txBody>
      </p:sp>
      <p:pic>
        <p:nvPicPr>
          <p:cNvPr id="7" name="Picture 6">
            <a:extLst>
              <a:ext uri="{FF2B5EF4-FFF2-40B4-BE49-F238E27FC236}">
                <a16:creationId xmlns:a16="http://schemas.microsoft.com/office/drawing/2014/main" id="{E9BADB7C-9F61-4FB6-92B3-4FBB9245766F}"/>
              </a:ext>
            </a:extLst>
          </p:cNvPr>
          <p:cNvPicPr>
            <a:picLocks noChangeAspect="1"/>
          </p:cNvPicPr>
          <p:nvPr/>
        </p:nvPicPr>
        <p:blipFill>
          <a:blip r:embed="rId2"/>
          <a:stretch>
            <a:fillRect/>
          </a:stretch>
        </p:blipFill>
        <p:spPr>
          <a:xfrm>
            <a:off x="500743" y="1437594"/>
            <a:ext cx="10156372" cy="4962525"/>
          </a:xfrm>
          <a:prstGeom prst="rect">
            <a:avLst/>
          </a:prstGeom>
        </p:spPr>
      </p:pic>
    </p:spTree>
    <p:extLst>
      <p:ext uri="{BB962C8B-B14F-4D97-AF65-F5344CB8AC3E}">
        <p14:creationId xmlns:p14="http://schemas.microsoft.com/office/powerpoint/2010/main" val="3850414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Calculus</a:t>
            </a:r>
            <a:endParaRPr lang="en-IN" dirty="0">
              <a:solidFill>
                <a:srgbClr val="7030A0"/>
              </a:solidFill>
            </a:endParaRPr>
          </a:p>
        </p:txBody>
      </p:sp>
      <p:sp>
        <p:nvSpPr>
          <p:cNvPr id="4" name="Content Placeholder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dirty="0">
                <a:solidFill>
                  <a:srgbClr val="C00000"/>
                </a:solidFill>
                <a:latin typeface="Times New Roman" panose="02020603050405020304" pitchFamily="18" charset="0"/>
              </a:rPr>
              <a:t>A </a:t>
            </a:r>
            <a:r>
              <a:rPr lang="en-US" altLang="en-US" sz="2400" b="1" dirty="0">
                <a:solidFill>
                  <a:srgbClr val="C00000"/>
                </a:solidFill>
                <a:latin typeface="Times New Roman" panose="02020603050405020304" pitchFamily="18" charset="0"/>
              </a:rPr>
              <a:t>relational calculus</a:t>
            </a:r>
            <a:r>
              <a:rPr lang="en-US" altLang="en-US" sz="2400" dirty="0">
                <a:solidFill>
                  <a:srgbClr val="C00000"/>
                </a:solidFill>
                <a:latin typeface="Times New Roman" panose="02020603050405020304" pitchFamily="18" charset="0"/>
              </a:rPr>
              <a:t> expression creates a new relation, which is specified in terms of variables that range over rows of the stored database relations (in </a:t>
            </a:r>
            <a:r>
              <a:rPr lang="en-US" altLang="en-US" sz="2400" b="1" dirty="0">
                <a:solidFill>
                  <a:srgbClr val="C00000"/>
                </a:solidFill>
                <a:latin typeface="Times New Roman" panose="02020603050405020304" pitchFamily="18" charset="0"/>
              </a:rPr>
              <a:t>tuple calculus</a:t>
            </a:r>
            <a:r>
              <a:rPr lang="en-US" altLang="en-US" sz="2400" dirty="0">
                <a:solidFill>
                  <a:srgbClr val="C00000"/>
                </a:solidFill>
                <a:latin typeface="Times New Roman" panose="02020603050405020304" pitchFamily="18" charset="0"/>
              </a:rPr>
              <a:t>) or over columns of the stored relations (in </a:t>
            </a:r>
            <a:r>
              <a:rPr lang="en-US" altLang="en-US" sz="2400" b="1" dirty="0">
                <a:solidFill>
                  <a:srgbClr val="C00000"/>
                </a:solidFill>
                <a:latin typeface="Times New Roman" panose="02020603050405020304" pitchFamily="18" charset="0"/>
              </a:rPr>
              <a:t>domain calculus</a:t>
            </a:r>
            <a:r>
              <a:rPr lang="en-US" altLang="en-US" sz="2400" dirty="0">
                <a:solidFill>
                  <a:srgbClr val="C00000"/>
                </a:solidFill>
                <a:latin typeface="Times New Roman" panose="02020603050405020304" pitchFamily="18" charset="0"/>
              </a:rPr>
              <a:t>). </a:t>
            </a:r>
          </a:p>
          <a:p>
            <a:pPr>
              <a:lnSpc>
                <a:spcPct val="80000"/>
              </a:lnSpc>
              <a:buFont typeface="Wingdings" panose="05000000000000000000" pitchFamily="2" charset="2"/>
              <a:buNone/>
            </a:pPr>
            <a:endParaRPr lang="en-US" altLang="en-US" sz="1600" dirty="0">
              <a:solidFill>
                <a:srgbClr val="C00000"/>
              </a:solidFill>
              <a:latin typeface="Times New Roman" panose="02020603050405020304" pitchFamily="18" charset="0"/>
            </a:endParaRPr>
          </a:p>
          <a:p>
            <a:pPr>
              <a:lnSpc>
                <a:spcPct val="80000"/>
              </a:lnSpc>
            </a:pPr>
            <a:r>
              <a:rPr lang="en-US" altLang="en-US" sz="2400" dirty="0">
                <a:solidFill>
                  <a:srgbClr val="C00000"/>
                </a:solidFill>
                <a:latin typeface="Times New Roman" panose="02020603050405020304" pitchFamily="18" charset="0"/>
              </a:rPr>
              <a:t>In a calculus expression, there is </a:t>
            </a:r>
            <a:r>
              <a:rPr lang="en-US" altLang="en-US" sz="2400" i="1" dirty="0">
                <a:solidFill>
                  <a:srgbClr val="C00000"/>
                </a:solidFill>
                <a:latin typeface="Times New Roman" panose="02020603050405020304" pitchFamily="18" charset="0"/>
              </a:rPr>
              <a:t>no order of operations</a:t>
            </a:r>
            <a:r>
              <a:rPr lang="en-US" altLang="en-US" sz="2400" dirty="0">
                <a:solidFill>
                  <a:srgbClr val="C00000"/>
                </a:solidFill>
                <a:latin typeface="Times New Roman" panose="02020603050405020304" pitchFamily="18" charset="0"/>
              </a:rPr>
              <a:t> to specify how to retrieve the query result—a calculus expression specifies only what information the result should contain. This is the main distinguishing feature between relational algebra and relational calculus. </a:t>
            </a:r>
          </a:p>
          <a:p>
            <a:pPr>
              <a:lnSpc>
                <a:spcPct val="80000"/>
              </a:lnSpc>
              <a:buFont typeface="Wingdings" panose="05000000000000000000" pitchFamily="2" charset="2"/>
              <a:buNone/>
            </a:pPr>
            <a:endParaRPr lang="en-US" altLang="en-US" sz="1600" dirty="0">
              <a:solidFill>
                <a:srgbClr val="C00000"/>
              </a:solidFill>
              <a:latin typeface="Times New Roman" panose="02020603050405020304" pitchFamily="18" charset="0"/>
            </a:endParaRPr>
          </a:p>
          <a:p>
            <a:pPr>
              <a:lnSpc>
                <a:spcPct val="80000"/>
              </a:lnSpc>
            </a:pPr>
            <a:r>
              <a:rPr lang="en-US" altLang="en-US" sz="2400" dirty="0">
                <a:solidFill>
                  <a:srgbClr val="C00000"/>
                </a:solidFill>
                <a:latin typeface="Times New Roman" panose="02020603050405020304" pitchFamily="18" charset="0"/>
              </a:rPr>
              <a:t>Relational calculus is considered to be a </a:t>
            </a:r>
            <a:r>
              <a:rPr lang="en-US" altLang="en-US" sz="2400" b="1" dirty="0">
                <a:solidFill>
                  <a:srgbClr val="C00000"/>
                </a:solidFill>
                <a:latin typeface="Times New Roman" panose="02020603050405020304" pitchFamily="18" charset="0"/>
              </a:rPr>
              <a:t>nonprocedural</a:t>
            </a:r>
            <a:r>
              <a:rPr lang="en-US" altLang="en-US" sz="2400" dirty="0">
                <a:solidFill>
                  <a:srgbClr val="C00000"/>
                </a:solidFill>
                <a:latin typeface="Times New Roman" panose="02020603050405020304" pitchFamily="18" charset="0"/>
              </a:rPr>
              <a:t> language. This differs from relational algebra, where we must write a </a:t>
            </a:r>
            <a:r>
              <a:rPr lang="en-US" altLang="en-US" sz="2400" i="1" dirty="0">
                <a:solidFill>
                  <a:srgbClr val="C00000"/>
                </a:solidFill>
                <a:latin typeface="Times New Roman" panose="02020603050405020304" pitchFamily="18" charset="0"/>
              </a:rPr>
              <a:t>sequence of operations</a:t>
            </a:r>
            <a:r>
              <a:rPr lang="en-US" altLang="en-US" sz="2400" dirty="0">
                <a:solidFill>
                  <a:srgbClr val="C00000"/>
                </a:solidFill>
                <a:latin typeface="Times New Roman" panose="02020603050405020304" pitchFamily="18" charset="0"/>
              </a:rPr>
              <a:t> to specify a retrieval request; hence relational algebra can be considered as a </a:t>
            </a:r>
            <a:r>
              <a:rPr lang="en-US" altLang="en-US" sz="2400" b="1" dirty="0">
                <a:solidFill>
                  <a:srgbClr val="C00000"/>
                </a:solidFill>
                <a:latin typeface="Times New Roman" panose="02020603050405020304" pitchFamily="18" charset="0"/>
              </a:rPr>
              <a:t>procedural</a:t>
            </a:r>
            <a:r>
              <a:rPr lang="en-US" altLang="en-US" sz="2400" dirty="0">
                <a:solidFill>
                  <a:srgbClr val="C00000"/>
                </a:solidFill>
                <a:latin typeface="Times New Roman" panose="02020603050405020304" pitchFamily="18" charset="0"/>
              </a:rPr>
              <a:t> way of stating a query.</a:t>
            </a:r>
            <a:endParaRPr lang="en-US" altLang="en-US" sz="1800" dirty="0">
              <a:solidFill>
                <a:srgbClr val="C00000"/>
              </a:solidFill>
            </a:endParaRPr>
          </a:p>
        </p:txBody>
      </p:sp>
    </p:spTree>
    <p:extLst>
      <p:ext uri="{BB962C8B-B14F-4D97-AF65-F5344CB8AC3E}">
        <p14:creationId xmlns:p14="http://schemas.microsoft.com/office/powerpoint/2010/main" val="1591751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DB INSTANCE</a:t>
            </a:r>
          </a:p>
          <a:p>
            <a:endParaRPr lang="en-IN" dirty="0"/>
          </a:p>
        </p:txBody>
      </p:sp>
      <p:pic>
        <p:nvPicPr>
          <p:cNvPr id="6" name="Picture 5"/>
          <p:cNvPicPr>
            <a:picLocks noChangeAspect="1"/>
          </p:cNvPicPr>
          <p:nvPr/>
        </p:nvPicPr>
        <p:blipFill>
          <a:blip r:embed="rId2"/>
          <a:stretch>
            <a:fillRect/>
          </a:stretch>
        </p:blipFill>
        <p:spPr>
          <a:xfrm>
            <a:off x="952500" y="1541462"/>
            <a:ext cx="7886700" cy="4791075"/>
          </a:xfrm>
          <a:prstGeom prst="rect">
            <a:avLst/>
          </a:prstGeom>
        </p:spPr>
      </p:pic>
    </p:spTree>
    <p:extLst>
      <p:ext uri="{BB962C8B-B14F-4D97-AF65-F5344CB8AC3E}">
        <p14:creationId xmlns:p14="http://schemas.microsoft.com/office/powerpoint/2010/main" val="2877850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8622" y="1615777"/>
            <a:ext cx="6708756" cy="3846656"/>
          </a:xfrm>
          <a:prstGeom prst="rect">
            <a:avLst/>
          </a:prstGeom>
        </p:spPr>
      </p:pic>
      <p:sp>
        <p:nvSpPr>
          <p:cNvPr id="3" name="Content Placeholder 2"/>
          <p:cNvSpPr>
            <a:spLocks noGrp="1"/>
          </p:cNvSpPr>
          <p:nvPr>
            <p:ph sz="quarter" idx="10"/>
          </p:nvPr>
        </p:nvSpPr>
        <p:spPr/>
        <p:txBody>
          <a:bodyPr/>
          <a:lstStyle/>
          <a:p>
            <a:r>
              <a:rPr lang="en-IN" dirty="0"/>
              <a:t>Tuple relational calculus</a:t>
            </a:r>
          </a:p>
        </p:txBody>
      </p:sp>
      <p:pic>
        <p:nvPicPr>
          <p:cNvPr id="5" name="Picture 4">
            <a:extLst>
              <a:ext uri="{FF2B5EF4-FFF2-40B4-BE49-F238E27FC236}">
                <a16:creationId xmlns:a16="http://schemas.microsoft.com/office/drawing/2014/main" id="{CD4CE2D1-F738-4CDA-87BC-A4BC459F1909}"/>
              </a:ext>
            </a:extLst>
          </p:cNvPr>
          <p:cNvPicPr>
            <a:picLocks noChangeAspect="1"/>
          </p:cNvPicPr>
          <p:nvPr/>
        </p:nvPicPr>
        <p:blipFill>
          <a:blip r:embed="rId3"/>
          <a:stretch>
            <a:fillRect/>
          </a:stretch>
        </p:blipFill>
        <p:spPr>
          <a:xfrm>
            <a:off x="6792686" y="1860096"/>
            <a:ext cx="5257800" cy="2156733"/>
          </a:xfrm>
          <a:prstGeom prst="rect">
            <a:avLst/>
          </a:prstGeom>
        </p:spPr>
      </p:pic>
    </p:spTree>
    <p:extLst>
      <p:ext uri="{BB962C8B-B14F-4D97-AF65-F5344CB8AC3E}">
        <p14:creationId xmlns:p14="http://schemas.microsoft.com/office/powerpoint/2010/main" val="11094026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Tuple Relational Calculus</a:t>
            </a:r>
            <a:endParaRPr lang="en-IN" dirty="0">
              <a:solidFill>
                <a:srgbClr val="7030A0"/>
              </a:solidFill>
            </a:endParaRPr>
          </a:p>
        </p:txBody>
      </p:sp>
      <p:sp>
        <p:nvSpPr>
          <p:cNvPr id="4" name="Content Placeholder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en-US" sz="1800" dirty="0">
                <a:solidFill>
                  <a:srgbClr val="C00000"/>
                </a:solidFill>
                <a:latin typeface="Times New Roman" panose="02020603050405020304" pitchFamily="18" charset="0"/>
              </a:rPr>
              <a:t>The tuple relational calculus is based on specifying a number of </a:t>
            </a:r>
            <a:r>
              <a:rPr lang="en-US" altLang="en-US" sz="1800" b="1" dirty="0">
                <a:solidFill>
                  <a:srgbClr val="C00000"/>
                </a:solidFill>
                <a:latin typeface="Times New Roman" panose="02020603050405020304" pitchFamily="18" charset="0"/>
              </a:rPr>
              <a:t>tuple variables.</a:t>
            </a:r>
            <a:r>
              <a:rPr lang="en-US" altLang="en-US" sz="1800" dirty="0">
                <a:solidFill>
                  <a:srgbClr val="C00000"/>
                </a:solidFill>
                <a:latin typeface="Times New Roman" panose="02020603050405020304" pitchFamily="18" charset="0"/>
              </a:rPr>
              <a:t> Each tuple variable usually </a:t>
            </a:r>
            <a:r>
              <a:rPr lang="en-US" altLang="en-US" sz="1800" i="1" dirty="0">
                <a:solidFill>
                  <a:srgbClr val="C00000"/>
                </a:solidFill>
                <a:latin typeface="Times New Roman" panose="02020603050405020304" pitchFamily="18" charset="0"/>
              </a:rPr>
              <a:t>ranges over</a:t>
            </a:r>
            <a:r>
              <a:rPr lang="en-US" altLang="en-US" sz="1800" dirty="0">
                <a:solidFill>
                  <a:srgbClr val="C00000"/>
                </a:solidFill>
                <a:latin typeface="Times New Roman" panose="02020603050405020304" pitchFamily="18" charset="0"/>
              </a:rPr>
              <a:t> a particular database relation, meaning that the variable may take as its value any individual tuple from that relation. </a:t>
            </a:r>
          </a:p>
          <a:p>
            <a:pPr>
              <a:lnSpc>
                <a:spcPct val="90000"/>
              </a:lnSpc>
            </a:pPr>
            <a:endParaRPr lang="en-US" altLang="en-US" sz="800" dirty="0">
              <a:solidFill>
                <a:srgbClr val="C00000"/>
              </a:solidFill>
              <a:latin typeface="Times New Roman" panose="02020603050405020304" pitchFamily="18" charset="0"/>
            </a:endParaRPr>
          </a:p>
          <a:p>
            <a:pPr>
              <a:lnSpc>
                <a:spcPct val="90000"/>
              </a:lnSpc>
            </a:pPr>
            <a:r>
              <a:rPr lang="en-US" altLang="en-US" sz="1800" dirty="0">
                <a:solidFill>
                  <a:srgbClr val="C00000"/>
                </a:solidFill>
                <a:latin typeface="Times New Roman" panose="02020603050405020304" pitchFamily="18" charset="0"/>
              </a:rPr>
              <a:t>A simple tuple relational calculus query is of the form</a:t>
            </a:r>
          </a:p>
          <a:p>
            <a:pPr>
              <a:lnSpc>
                <a:spcPct val="90000"/>
              </a:lnSpc>
              <a:buFont typeface="Wingdings" panose="05000000000000000000" pitchFamily="2" charset="2"/>
              <a:buNone/>
            </a:pPr>
            <a:r>
              <a:rPr lang="en-US" altLang="en-US" sz="1800" dirty="0">
                <a:solidFill>
                  <a:srgbClr val="C00000"/>
                </a:solidFill>
                <a:latin typeface="Times New Roman" panose="02020603050405020304" pitchFamily="18" charset="0"/>
              </a:rPr>
              <a:t>	{t | COND(t)}</a:t>
            </a:r>
          </a:p>
          <a:p>
            <a:pPr>
              <a:lnSpc>
                <a:spcPct val="90000"/>
              </a:lnSpc>
              <a:buFont typeface="Wingdings" panose="05000000000000000000" pitchFamily="2" charset="2"/>
              <a:buNone/>
            </a:pPr>
            <a:r>
              <a:rPr lang="en-US" altLang="en-US" sz="1800" dirty="0">
                <a:solidFill>
                  <a:srgbClr val="C00000"/>
                </a:solidFill>
                <a:latin typeface="Times New Roman" panose="02020603050405020304" pitchFamily="18" charset="0"/>
              </a:rPr>
              <a:t>	where t is a tuple variable and COND (t) is a conditional expression involving t. The result of such a query is the set of all tuples t that satisfy COND (t).</a:t>
            </a:r>
          </a:p>
          <a:p>
            <a:pPr>
              <a:lnSpc>
                <a:spcPct val="90000"/>
              </a:lnSpc>
              <a:buFont typeface="Wingdings" panose="05000000000000000000" pitchFamily="2" charset="2"/>
              <a:buNone/>
            </a:pPr>
            <a:endParaRPr lang="en-US" altLang="en-US" sz="1800" dirty="0">
              <a:solidFill>
                <a:srgbClr val="C00000"/>
              </a:solidFill>
              <a:latin typeface="Times New Roman" panose="02020603050405020304" pitchFamily="18" charset="0"/>
            </a:endParaRPr>
          </a:p>
          <a:p>
            <a:pPr>
              <a:lnSpc>
                <a:spcPct val="90000"/>
              </a:lnSpc>
              <a:buFont typeface="Wingdings" panose="05000000000000000000" pitchFamily="2" charset="2"/>
              <a:buNone/>
            </a:pPr>
            <a:r>
              <a:rPr lang="en-US" altLang="en-US" sz="1800"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Example:</a:t>
            </a:r>
            <a:r>
              <a:rPr lang="en-US" altLang="en-US" sz="1800" dirty="0">
                <a:solidFill>
                  <a:srgbClr val="C00000"/>
                </a:solidFill>
                <a:latin typeface="Times New Roman" panose="02020603050405020304" pitchFamily="18" charset="0"/>
              </a:rPr>
              <a:t> To find the first and last names of all employees whose salary is above $50,000, we can write the following tuple calculus expression:</a:t>
            </a:r>
          </a:p>
          <a:p>
            <a:pPr>
              <a:lnSpc>
                <a:spcPct val="90000"/>
              </a:lnSpc>
              <a:buFont typeface="Wingdings" panose="05000000000000000000" pitchFamily="2" charset="2"/>
              <a:buNone/>
            </a:pPr>
            <a:endParaRPr lang="en-US" altLang="en-US" sz="800" dirty="0">
              <a:solidFill>
                <a:srgbClr val="C00000"/>
              </a:solidFill>
              <a:latin typeface="Times New Roman" panose="02020603050405020304" pitchFamily="18" charset="0"/>
            </a:endParaRPr>
          </a:p>
          <a:p>
            <a:pPr>
              <a:lnSpc>
                <a:spcPct val="90000"/>
              </a:lnSpc>
              <a:buFont typeface="Wingdings" panose="05000000000000000000" pitchFamily="2" charset="2"/>
              <a:buNone/>
            </a:pPr>
            <a:r>
              <a:rPr lang="en-US" altLang="en-US" sz="1800" dirty="0">
                <a:solidFill>
                  <a:srgbClr val="C00000"/>
                </a:solidFill>
                <a:latin typeface="Times New Roman" panose="02020603050405020304" pitchFamily="18" charset="0"/>
              </a:rPr>
              <a:t>	</a:t>
            </a:r>
            <a:r>
              <a:rPr lang="en-US" altLang="en-US" sz="1800" b="1" dirty="0">
                <a:solidFill>
                  <a:srgbClr val="C00000"/>
                </a:solidFill>
                <a:latin typeface="Times New Roman" panose="02020603050405020304" pitchFamily="18" charset="0"/>
              </a:rPr>
              <a:t>{</a:t>
            </a:r>
            <a:r>
              <a:rPr lang="en-US" altLang="en-US" sz="1800" b="1" dirty="0" err="1">
                <a:solidFill>
                  <a:srgbClr val="C00000"/>
                </a:solidFill>
                <a:latin typeface="Times New Roman" panose="02020603050405020304" pitchFamily="18" charset="0"/>
              </a:rPr>
              <a:t>t.FNAME</a:t>
            </a:r>
            <a:r>
              <a:rPr lang="en-US" altLang="en-US" sz="1800" b="1" dirty="0">
                <a:solidFill>
                  <a:srgbClr val="C00000"/>
                </a:solidFill>
                <a:latin typeface="Times New Roman" panose="02020603050405020304" pitchFamily="18" charset="0"/>
              </a:rPr>
              <a:t>, </a:t>
            </a:r>
            <a:r>
              <a:rPr lang="en-US" altLang="en-US" sz="1800" b="1" dirty="0" err="1">
                <a:solidFill>
                  <a:srgbClr val="C00000"/>
                </a:solidFill>
                <a:latin typeface="Times New Roman" panose="02020603050405020304" pitchFamily="18" charset="0"/>
              </a:rPr>
              <a:t>t.LNAME</a:t>
            </a:r>
            <a:r>
              <a:rPr lang="en-US" altLang="en-US" sz="1800" b="1" dirty="0">
                <a:solidFill>
                  <a:srgbClr val="C00000"/>
                </a:solidFill>
                <a:latin typeface="Times New Roman" panose="02020603050405020304" pitchFamily="18" charset="0"/>
              </a:rPr>
              <a:t> | EMPLOYEE(t) </a:t>
            </a:r>
            <a:r>
              <a:rPr lang="en-US" altLang="en-US" sz="2000" b="1" dirty="0">
                <a:solidFill>
                  <a:srgbClr val="C00000"/>
                </a:solidFill>
                <a:latin typeface="Times New Roman" panose="02020603050405020304" pitchFamily="18" charset="0"/>
              </a:rPr>
              <a:t>AND</a:t>
            </a:r>
            <a:r>
              <a:rPr lang="en-US" altLang="en-US" sz="1800" b="1" dirty="0">
                <a:solidFill>
                  <a:srgbClr val="C00000"/>
                </a:solidFill>
                <a:latin typeface="Times New Roman" panose="02020603050405020304" pitchFamily="18" charset="0"/>
              </a:rPr>
              <a:t> </a:t>
            </a:r>
            <a:r>
              <a:rPr lang="en-US" altLang="en-US" sz="1800" b="1" dirty="0" err="1">
                <a:solidFill>
                  <a:srgbClr val="C00000"/>
                </a:solidFill>
                <a:latin typeface="Times New Roman" panose="02020603050405020304" pitchFamily="18" charset="0"/>
              </a:rPr>
              <a:t>t.SALARY</a:t>
            </a:r>
            <a:r>
              <a:rPr lang="en-US" altLang="en-US" sz="1800" b="1" dirty="0">
                <a:solidFill>
                  <a:srgbClr val="C00000"/>
                </a:solidFill>
                <a:latin typeface="Times New Roman" panose="02020603050405020304" pitchFamily="18" charset="0"/>
              </a:rPr>
              <a:t>&gt;50000}</a:t>
            </a:r>
          </a:p>
          <a:p>
            <a:pPr>
              <a:lnSpc>
                <a:spcPct val="90000"/>
              </a:lnSpc>
              <a:buFont typeface="Wingdings" panose="05000000000000000000" pitchFamily="2" charset="2"/>
              <a:buNone/>
            </a:pPr>
            <a:r>
              <a:rPr lang="en-US" altLang="en-US" sz="800" b="1" dirty="0">
                <a:solidFill>
                  <a:srgbClr val="C00000"/>
                </a:solidFill>
                <a:latin typeface="Times New Roman" panose="02020603050405020304" pitchFamily="18" charset="0"/>
              </a:rPr>
              <a:t>	</a:t>
            </a:r>
          </a:p>
          <a:p>
            <a:pPr>
              <a:lnSpc>
                <a:spcPct val="90000"/>
              </a:lnSpc>
              <a:buFont typeface="Wingdings" panose="05000000000000000000" pitchFamily="2" charset="2"/>
              <a:buNone/>
            </a:pPr>
            <a:r>
              <a:rPr lang="en-US" altLang="en-US" sz="1800" dirty="0">
                <a:solidFill>
                  <a:srgbClr val="C00000"/>
                </a:solidFill>
                <a:latin typeface="Times New Roman" panose="02020603050405020304" pitchFamily="18" charset="0"/>
              </a:rPr>
              <a:t>	The </a:t>
            </a:r>
            <a:r>
              <a:rPr lang="en-US" altLang="en-US" sz="1800" b="1" dirty="0">
                <a:solidFill>
                  <a:srgbClr val="FF0000"/>
                </a:solidFill>
                <a:latin typeface="Times New Roman" panose="02020603050405020304" pitchFamily="18" charset="0"/>
              </a:rPr>
              <a:t>condition EMPLOYEE(t) specifies that the range relation of tuple variable t is EMPLOYEE.</a:t>
            </a:r>
            <a:r>
              <a:rPr lang="en-US" altLang="en-US" sz="1800" dirty="0">
                <a:solidFill>
                  <a:srgbClr val="C00000"/>
                </a:solidFill>
                <a:latin typeface="Times New Roman" panose="02020603050405020304" pitchFamily="18" charset="0"/>
              </a:rPr>
              <a:t> The first and last name (PROJECTION </a:t>
            </a:r>
            <a:r>
              <a:rPr lang="en-US" altLang="en-US" sz="2400" b="1" dirty="0">
                <a:solidFill>
                  <a:srgbClr val="C00000"/>
                </a:solidFill>
                <a:latin typeface="Symbol" panose="05050102010706020507" pitchFamily="18" charset="2"/>
              </a:rPr>
              <a:t></a:t>
            </a:r>
            <a:r>
              <a:rPr lang="en-US" altLang="en-US" sz="1600" b="1" baseline="-25000" dirty="0">
                <a:solidFill>
                  <a:srgbClr val="C00000"/>
                </a:solidFill>
                <a:latin typeface="Times New Roman" panose="02020603050405020304" pitchFamily="18" charset="0"/>
              </a:rPr>
              <a:t>FNAME, LNAME</a:t>
            </a:r>
            <a:r>
              <a:rPr lang="en-US" altLang="en-US" sz="1800" dirty="0">
                <a:solidFill>
                  <a:srgbClr val="C00000"/>
                </a:solidFill>
                <a:latin typeface="Times New Roman" panose="02020603050405020304" pitchFamily="18" charset="0"/>
              </a:rPr>
              <a:t>) of each EMPLOYEE tuple t that satisfies the condition </a:t>
            </a:r>
            <a:r>
              <a:rPr lang="en-US" altLang="en-US" sz="1800" dirty="0" err="1">
                <a:solidFill>
                  <a:srgbClr val="C00000"/>
                </a:solidFill>
                <a:latin typeface="Times New Roman" panose="02020603050405020304" pitchFamily="18" charset="0"/>
              </a:rPr>
              <a:t>t.SALARY</a:t>
            </a:r>
            <a:r>
              <a:rPr lang="en-US" altLang="en-US" sz="1800" dirty="0">
                <a:solidFill>
                  <a:srgbClr val="C00000"/>
                </a:solidFill>
                <a:latin typeface="Times New Roman" panose="02020603050405020304" pitchFamily="18" charset="0"/>
              </a:rPr>
              <a:t>&gt;50000 (SELECTION  	</a:t>
            </a:r>
            <a:r>
              <a:rPr lang="en-US" altLang="en-US" sz="2400" b="1" dirty="0">
                <a:solidFill>
                  <a:srgbClr val="C00000"/>
                </a:solidFill>
                <a:latin typeface="Symbol" panose="05050102010706020507" pitchFamily="18" charset="2"/>
              </a:rPr>
              <a:t></a:t>
            </a:r>
            <a:r>
              <a:rPr lang="en-US" altLang="en-US" sz="1800" b="1" dirty="0">
                <a:solidFill>
                  <a:srgbClr val="C00000"/>
                </a:solidFill>
                <a:latin typeface="Times New Roman" panose="02020603050405020304" pitchFamily="18" charset="0"/>
              </a:rPr>
              <a:t> </a:t>
            </a:r>
            <a:r>
              <a:rPr lang="en-US" altLang="en-US" sz="1600" b="1" baseline="-25000" dirty="0">
                <a:solidFill>
                  <a:srgbClr val="C00000"/>
                </a:solidFill>
                <a:latin typeface="Times New Roman" panose="02020603050405020304" pitchFamily="18" charset="0"/>
              </a:rPr>
              <a:t>SALARY &gt;50000</a:t>
            </a:r>
            <a:r>
              <a:rPr lang="en-US" altLang="en-US" sz="1800" dirty="0">
                <a:solidFill>
                  <a:srgbClr val="C00000"/>
                </a:solidFill>
                <a:latin typeface="Times New Roman" panose="02020603050405020304" pitchFamily="18" charset="0"/>
              </a:rPr>
              <a:t>) will be retrieved.</a:t>
            </a:r>
            <a:r>
              <a:rPr lang="en-US" altLang="en-US" sz="2000" dirty="0">
                <a:solidFill>
                  <a:srgbClr val="C00000"/>
                </a:solidFill>
                <a:latin typeface="Times New Roman" panose="02020603050405020304" pitchFamily="18" charset="0"/>
              </a:rPr>
              <a:t>  </a:t>
            </a:r>
          </a:p>
          <a:p>
            <a:pPr>
              <a:lnSpc>
                <a:spcPct val="80000"/>
              </a:lnSpc>
              <a:buFont typeface="Wingdings" panose="05000000000000000000" pitchFamily="2" charset="2"/>
              <a:buNone/>
            </a:pPr>
            <a:endParaRPr lang="en-US" altLang="en-US" sz="900" b="1" dirty="0">
              <a:latin typeface="Times New Roman" panose="02020603050405020304" pitchFamily="18" charset="0"/>
            </a:endParaRPr>
          </a:p>
          <a:p>
            <a:pPr>
              <a:lnSpc>
                <a:spcPct val="90000"/>
              </a:lnSpc>
              <a:buFont typeface="Wingdings" panose="05000000000000000000" pitchFamily="2" charset="2"/>
              <a:buNone/>
            </a:pPr>
            <a:endParaRPr lang="en-US" altLang="en-US" sz="2000" dirty="0">
              <a:latin typeface="Times New Roman" panose="02020603050405020304" pitchFamily="18" charset="0"/>
            </a:endParaRPr>
          </a:p>
        </p:txBody>
      </p:sp>
    </p:spTree>
    <p:extLst>
      <p:ext uri="{BB962C8B-B14F-4D97-AF65-F5344CB8AC3E}">
        <p14:creationId xmlns:p14="http://schemas.microsoft.com/office/powerpoint/2010/main" val="3784946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TUPLE CALCULUS</a:t>
            </a:r>
          </a:p>
        </p:txBody>
      </p:sp>
      <p:pic>
        <p:nvPicPr>
          <p:cNvPr id="6" name="Content Placeholder 5"/>
          <p:cNvPicPr>
            <a:picLocks noGrp="1" noChangeAspect="1"/>
          </p:cNvPicPr>
          <p:nvPr>
            <p:ph idx="1"/>
          </p:nvPr>
        </p:nvPicPr>
        <p:blipFill>
          <a:blip r:embed="rId2"/>
          <a:stretch>
            <a:fillRect/>
          </a:stretch>
        </p:blipFill>
        <p:spPr>
          <a:xfrm>
            <a:off x="406400" y="1577389"/>
            <a:ext cx="9172315" cy="4843807"/>
          </a:xfrm>
          <a:prstGeom prst="rect">
            <a:avLst/>
          </a:prstGeom>
        </p:spPr>
      </p:pic>
    </p:spTree>
    <p:extLst>
      <p:ext uri="{BB962C8B-B14F-4D97-AF65-F5344CB8AC3E}">
        <p14:creationId xmlns:p14="http://schemas.microsoft.com/office/powerpoint/2010/main" val="603070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b="1" dirty="0">
                <a:solidFill>
                  <a:srgbClr val="7030A0"/>
                </a:solidFill>
              </a:rPr>
              <a:t>Query 0. </a:t>
            </a:r>
            <a:r>
              <a:rPr lang="en-IN" dirty="0">
                <a:solidFill>
                  <a:srgbClr val="7030A0"/>
                </a:solidFill>
              </a:rPr>
              <a:t>Retrieve the birth date and address of the employee (or employees)</a:t>
            </a:r>
          </a:p>
          <a:p>
            <a:r>
              <a:rPr lang="en-IN" dirty="0">
                <a:solidFill>
                  <a:srgbClr val="7030A0"/>
                </a:solidFill>
              </a:rPr>
              <a:t>whose name is John B. Smith.</a:t>
            </a:r>
          </a:p>
          <a:p>
            <a:endParaRPr lang="en-IN" dirty="0">
              <a:solidFill>
                <a:srgbClr val="7030A0"/>
              </a:solidFill>
            </a:endParaRPr>
          </a:p>
          <a:p>
            <a:r>
              <a:rPr lang="en-IN" b="1" dirty="0">
                <a:solidFill>
                  <a:srgbClr val="7030A0"/>
                </a:solidFill>
              </a:rPr>
              <a:t>Q0: </a:t>
            </a:r>
            <a:r>
              <a:rPr lang="en-IN" dirty="0">
                <a:solidFill>
                  <a:srgbClr val="7030A0"/>
                </a:solidFill>
              </a:rPr>
              <a:t>{</a:t>
            </a:r>
            <a:r>
              <a:rPr lang="en-IN" i="1" dirty="0" err="1">
                <a:solidFill>
                  <a:srgbClr val="7030A0"/>
                </a:solidFill>
              </a:rPr>
              <a:t>t.</a:t>
            </a:r>
            <a:r>
              <a:rPr lang="en-IN" dirty="0" err="1">
                <a:solidFill>
                  <a:srgbClr val="7030A0"/>
                </a:solidFill>
              </a:rPr>
              <a:t>Bdate</a:t>
            </a:r>
            <a:r>
              <a:rPr lang="en-IN" dirty="0">
                <a:solidFill>
                  <a:srgbClr val="7030A0"/>
                </a:solidFill>
              </a:rPr>
              <a:t>, </a:t>
            </a:r>
            <a:r>
              <a:rPr lang="en-IN" i="1" dirty="0" err="1">
                <a:solidFill>
                  <a:srgbClr val="7030A0"/>
                </a:solidFill>
              </a:rPr>
              <a:t>t.</a:t>
            </a:r>
            <a:r>
              <a:rPr lang="en-IN" dirty="0" err="1">
                <a:solidFill>
                  <a:srgbClr val="7030A0"/>
                </a:solidFill>
              </a:rPr>
              <a:t>Address</a:t>
            </a:r>
            <a:r>
              <a:rPr lang="en-IN" dirty="0">
                <a:solidFill>
                  <a:srgbClr val="7030A0"/>
                </a:solidFill>
              </a:rPr>
              <a:t> | EMPLOYEE(</a:t>
            </a:r>
            <a:r>
              <a:rPr lang="en-IN" i="1" dirty="0">
                <a:solidFill>
                  <a:srgbClr val="7030A0"/>
                </a:solidFill>
              </a:rPr>
              <a:t>t</a:t>
            </a:r>
            <a:r>
              <a:rPr lang="en-IN" dirty="0">
                <a:solidFill>
                  <a:srgbClr val="7030A0"/>
                </a:solidFill>
              </a:rPr>
              <a:t>) </a:t>
            </a:r>
            <a:r>
              <a:rPr lang="en-IN" b="1" dirty="0">
                <a:solidFill>
                  <a:srgbClr val="7030A0"/>
                </a:solidFill>
              </a:rPr>
              <a:t>AND </a:t>
            </a:r>
            <a:r>
              <a:rPr lang="en-IN" i="1" dirty="0" err="1">
                <a:solidFill>
                  <a:srgbClr val="7030A0"/>
                </a:solidFill>
              </a:rPr>
              <a:t>t.</a:t>
            </a:r>
            <a:r>
              <a:rPr lang="en-IN" dirty="0" err="1">
                <a:solidFill>
                  <a:srgbClr val="7030A0"/>
                </a:solidFill>
              </a:rPr>
              <a:t>Fname</a:t>
            </a:r>
            <a:r>
              <a:rPr lang="en-IN" dirty="0">
                <a:solidFill>
                  <a:srgbClr val="7030A0"/>
                </a:solidFill>
              </a:rPr>
              <a:t>=‘John’ </a:t>
            </a:r>
            <a:r>
              <a:rPr lang="en-IN" b="1" dirty="0">
                <a:solidFill>
                  <a:srgbClr val="7030A0"/>
                </a:solidFill>
              </a:rPr>
              <a:t>AND </a:t>
            </a:r>
            <a:r>
              <a:rPr lang="en-IN" i="1" dirty="0" err="1">
                <a:solidFill>
                  <a:srgbClr val="7030A0"/>
                </a:solidFill>
              </a:rPr>
              <a:t>t.</a:t>
            </a:r>
            <a:r>
              <a:rPr lang="en-IN" dirty="0" err="1">
                <a:solidFill>
                  <a:srgbClr val="7030A0"/>
                </a:solidFill>
              </a:rPr>
              <a:t>Minit</a:t>
            </a:r>
            <a:r>
              <a:rPr lang="en-IN" dirty="0">
                <a:solidFill>
                  <a:srgbClr val="7030A0"/>
                </a:solidFill>
              </a:rPr>
              <a:t>=‘B’</a:t>
            </a:r>
          </a:p>
          <a:p>
            <a:r>
              <a:rPr lang="en-IN" b="1" dirty="0">
                <a:solidFill>
                  <a:srgbClr val="7030A0"/>
                </a:solidFill>
              </a:rPr>
              <a:t>AND </a:t>
            </a:r>
            <a:r>
              <a:rPr lang="en-IN" i="1" dirty="0" err="1">
                <a:solidFill>
                  <a:srgbClr val="7030A0"/>
                </a:solidFill>
              </a:rPr>
              <a:t>t.</a:t>
            </a:r>
            <a:r>
              <a:rPr lang="en-IN" dirty="0" err="1">
                <a:solidFill>
                  <a:srgbClr val="7030A0"/>
                </a:solidFill>
              </a:rPr>
              <a:t>Lname</a:t>
            </a:r>
            <a:r>
              <a:rPr lang="en-IN" dirty="0">
                <a:solidFill>
                  <a:srgbClr val="7030A0"/>
                </a:solidFill>
              </a:rPr>
              <a:t>=‘Smith’}</a:t>
            </a:r>
          </a:p>
        </p:txBody>
      </p:sp>
      <p:sp>
        <p:nvSpPr>
          <p:cNvPr id="3" name="Content Placeholder 2"/>
          <p:cNvSpPr>
            <a:spLocks noGrp="1"/>
          </p:cNvSpPr>
          <p:nvPr>
            <p:ph sz="quarter" idx="10"/>
          </p:nvPr>
        </p:nvSpPr>
        <p:spPr/>
        <p:txBody>
          <a:bodyPr/>
          <a:lstStyle/>
          <a:p>
            <a:r>
              <a:rPr lang="en-IN" dirty="0">
                <a:solidFill>
                  <a:srgbClr val="7030A0"/>
                </a:solidFill>
              </a:rPr>
              <a:t>EXAMPLE TUPLE CALCULUS</a:t>
            </a:r>
          </a:p>
        </p:txBody>
      </p:sp>
    </p:spTree>
    <p:extLst>
      <p:ext uri="{BB962C8B-B14F-4D97-AF65-F5344CB8AC3E}">
        <p14:creationId xmlns:p14="http://schemas.microsoft.com/office/powerpoint/2010/main" val="5236340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The Existential and Universal Quantifiers </a:t>
            </a:r>
            <a:endParaRPr lang="en-IN" dirty="0">
              <a:solidFill>
                <a:srgbClr val="7030A0"/>
              </a:solidFill>
            </a:endParaRPr>
          </a:p>
        </p:txBody>
      </p:sp>
      <p:sp>
        <p:nvSpPr>
          <p:cNvPr id="4" name="Rectangle 3"/>
          <p:cNvSpPr>
            <a:spLocks noGrp="1" noChangeArrowheads="1"/>
          </p:cNvSpPr>
          <p:nvPr/>
        </p:nvSpPr>
        <p:spPr bwMode="auto">
          <a:xfrm>
            <a:off x="910167" y="1496483"/>
            <a:ext cx="8712200" cy="481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90000"/>
              </a:lnSpc>
            </a:pPr>
            <a:r>
              <a:rPr lang="en-US" altLang="en-US" sz="2000" dirty="0">
                <a:solidFill>
                  <a:srgbClr val="C00000"/>
                </a:solidFill>
                <a:latin typeface="Times New Roman" panose="02020603050405020304" pitchFamily="18" charset="0"/>
              </a:rPr>
              <a:t>Two special symbols called </a:t>
            </a:r>
            <a:r>
              <a:rPr lang="en-US" altLang="en-US" sz="2000" b="1" dirty="0">
                <a:solidFill>
                  <a:srgbClr val="C00000"/>
                </a:solidFill>
                <a:latin typeface="Times New Roman" panose="02020603050405020304" pitchFamily="18" charset="0"/>
              </a:rPr>
              <a:t>quantifiers</a:t>
            </a:r>
            <a:r>
              <a:rPr lang="en-US" altLang="en-US" sz="2000" dirty="0">
                <a:solidFill>
                  <a:srgbClr val="C00000"/>
                </a:solidFill>
                <a:latin typeface="Times New Roman" panose="02020603050405020304" pitchFamily="18" charset="0"/>
              </a:rPr>
              <a:t> can appear in formulas; these are the </a:t>
            </a:r>
            <a:r>
              <a:rPr lang="en-US" altLang="en-US" sz="2000" b="1" dirty="0">
                <a:solidFill>
                  <a:srgbClr val="C00000"/>
                </a:solidFill>
                <a:latin typeface="Times New Roman" panose="02020603050405020304" pitchFamily="18" charset="0"/>
              </a:rPr>
              <a:t>universal quantifier</a:t>
            </a:r>
            <a:r>
              <a:rPr lang="en-US" altLang="en-US" sz="2000" dirty="0">
                <a:solidFill>
                  <a:srgbClr val="C00000"/>
                </a:solidFill>
                <a:latin typeface="Times New Roman" panose="02020603050405020304" pitchFamily="18" charset="0"/>
              </a:rPr>
              <a:t> </a:t>
            </a:r>
            <a:r>
              <a:rPr lang="en-US" altLang="en-US" sz="2000" dirty="0">
                <a:solidFill>
                  <a:srgbClr val="C00000"/>
                </a:solidFill>
                <a:latin typeface="Symbol" panose="05050102010706020507" pitchFamily="18" charset="2"/>
              </a:rPr>
              <a:t>(</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and the </a:t>
            </a:r>
            <a:r>
              <a:rPr lang="en-US" altLang="en-US" sz="2000" b="1" dirty="0">
                <a:solidFill>
                  <a:srgbClr val="C00000"/>
                </a:solidFill>
                <a:latin typeface="Times New Roman" panose="02020603050405020304" pitchFamily="18" charset="0"/>
              </a:rPr>
              <a:t>existential quantifier</a:t>
            </a:r>
            <a:r>
              <a:rPr lang="en-US" altLang="en-US" sz="2000" dirty="0">
                <a:solidFill>
                  <a:srgbClr val="C00000"/>
                </a:solidFill>
                <a:latin typeface="Times New Roman" panose="02020603050405020304" pitchFamily="18" charset="0"/>
              </a:rPr>
              <a:t> </a:t>
            </a:r>
            <a:r>
              <a:rPr lang="en-US" altLang="en-US" sz="2000" dirty="0">
                <a:solidFill>
                  <a:srgbClr val="C00000"/>
                </a:solidFill>
                <a:latin typeface="Symbol" panose="05050102010706020507" pitchFamily="18" charset="2"/>
              </a:rPr>
              <a:t>(</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a:t>
            </a:r>
          </a:p>
          <a:p>
            <a:pPr marL="609600" indent="-609600">
              <a:lnSpc>
                <a:spcPct val="9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marL="609600" indent="-609600">
              <a:lnSpc>
                <a:spcPct val="90000"/>
              </a:lnSpc>
            </a:pPr>
            <a:r>
              <a:rPr lang="en-US" altLang="en-US" sz="2000" dirty="0">
                <a:solidFill>
                  <a:srgbClr val="C00000"/>
                </a:solidFill>
                <a:latin typeface="Times New Roman" panose="02020603050405020304" pitchFamily="18" charset="0"/>
              </a:rPr>
              <a:t> Informally, a tuple variable t is bound if it is quantified, meaning that it appears in an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 or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 clause; otherwise, it is </a:t>
            </a:r>
            <a:r>
              <a:rPr lang="en-US" altLang="en-US" sz="2000" b="1" dirty="0">
                <a:solidFill>
                  <a:srgbClr val="C00000"/>
                </a:solidFill>
                <a:latin typeface="Times New Roman" panose="02020603050405020304" pitchFamily="18" charset="0"/>
              </a:rPr>
              <a:t>free.</a:t>
            </a:r>
            <a:r>
              <a:rPr lang="en-US" altLang="en-US" sz="2000" dirty="0">
                <a:solidFill>
                  <a:srgbClr val="C00000"/>
                </a:solidFill>
                <a:latin typeface="Times New Roman" panose="02020603050405020304" pitchFamily="18" charset="0"/>
              </a:rPr>
              <a:t> </a:t>
            </a:r>
          </a:p>
          <a:p>
            <a:pPr marL="609600" indent="-609600">
              <a:lnSpc>
                <a:spcPct val="90000"/>
              </a:lnSpc>
              <a:buFont typeface="Wingdings" panose="05000000000000000000" pitchFamily="2" charset="2"/>
              <a:buNone/>
            </a:pPr>
            <a:endParaRPr lang="en-US" altLang="en-US" sz="1000" dirty="0">
              <a:solidFill>
                <a:srgbClr val="C00000"/>
              </a:solidFill>
              <a:latin typeface="Times New Roman" panose="02020603050405020304" pitchFamily="18" charset="0"/>
            </a:endParaRPr>
          </a:p>
          <a:p>
            <a:pPr marL="609600" indent="-609600">
              <a:lnSpc>
                <a:spcPct val="90000"/>
              </a:lnSpc>
            </a:pPr>
            <a:r>
              <a:rPr lang="en-US" altLang="en-US" sz="2000" dirty="0">
                <a:solidFill>
                  <a:srgbClr val="C00000"/>
                </a:solidFill>
                <a:latin typeface="Times New Roman" panose="02020603050405020304" pitchFamily="18" charset="0"/>
              </a:rPr>
              <a:t>If F is a formula, then so is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t)(F), where t is a tuple variable. The formula </a:t>
            </a:r>
            <a:r>
              <a:rPr lang="en-US" altLang="en-US" sz="2000" dirty="0">
                <a:solidFill>
                  <a:srgbClr val="C00000"/>
                </a:solidFill>
                <a:highlight>
                  <a:srgbClr val="FFFF00"/>
                </a:highlight>
                <a:latin typeface="Times New Roman" panose="02020603050405020304" pitchFamily="18" charset="0"/>
              </a:rPr>
              <a:t>(</a:t>
            </a:r>
            <a:r>
              <a:rPr lang="en-US" altLang="en-US" sz="2400" b="1" dirty="0">
                <a:solidFill>
                  <a:srgbClr val="C00000"/>
                </a:solidFill>
                <a:highlight>
                  <a:srgbClr val="FFFF00"/>
                </a:highlight>
                <a:latin typeface="Symbol" panose="05050102010706020507" pitchFamily="18" charset="2"/>
              </a:rPr>
              <a:t></a:t>
            </a:r>
            <a:r>
              <a:rPr lang="en-US" altLang="en-US" sz="2000" dirty="0">
                <a:solidFill>
                  <a:srgbClr val="C00000"/>
                </a:solidFill>
                <a:highlight>
                  <a:srgbClr val="FFFF00"/>
                </a:highlight>
                <a:latin typeface="Times New Roman" panose="02020603050405020304" pitchFamily="18" charset="0"/>
              </a:rPr>
              <a:t>  t)(F) is true if the formula F evaluates to true for </a:t>
            </a:r>
            <a:r>
              <a:rPr lang="en-US" altLang="en-US" sz="2000" i="1" dirty="0">
                <a:solidFill>
                  <a:srgbClr val="C00000"/>
                </a:solidFill>
                <a:highlight>
                  <a:srgbClr val="FFFF00"/>
                </a:highlight>
                <a:latin typeface="Times New Roman" panose="02020603050405020304" pitchFamily="18" charset="0"/>
              </a:rPr>
              <a:t>some</a:t>
            </a:r>
            <a:r>
              <a:rPr lang="en-US" altLang="en-US" sz="2000" dirty="0">
                <a:solidFill>
                  <a:srgbClr val="C00000"/>
                </a:solidFill>
                <a:highlight>
                  <a:srgbClr val="FFFF00"/>
                </a:highlight>
                <a:latin typeface="Times New Roman" panose="02020603050405020304" pitchFamily="18" charset="0"/>
              </a:rPr>
              <a:t> (at least one) tuple assigned to free occurrences of t in F; otherwise (</a:t>
            </a:r>
            <a:r>
              <a:rPr lang="en-US" altLang="en-US" sz="2400" b="1" dirty="0">
                <a:solidFill>
                  <a:srgbClr val="C00000"/>
                </a:solidFill>
                <a:highlight>
                  <a:srgbClr val="FFFF00"/>
                </a:highlight>
                <a:latin typeface="Symbol" panose="05050102010706020507" pitchFamily="18" charset="2"/>
              </a:rPr>
              <a:t></a:t>
            </a:r>
            <a:r>
              <a:rPr lang="en-US" altLang="en-US" sz="2000" dirty="0">
                <a:solidFill>
                  <a:srgbClr val="C00000"/>
                </a:solidFill>
                <a:highlight>
                  <a:srgbClr val="FFFF00"/>
                </a:highlight>
                <a:latin typeface="Times New Roman" panose="02020603050405020304" pitchFamily="18" charset="0"/>
              </a:rPr>
              <a:t> t)(F) is </a:t>
            </a:r>
            <a:r>
              <a:rPr lang="en-US" altLang="en-US" sz="2000" b="1" dirty="0">
                <a:solidFill>
                  <a:srgbClr val="C00000"/>
                </a:solidFill>
                <a:highlight>
                  <a:srgbClr val="FFFF00"/>
                </a:highlight>
                <a:latin typeface="Times New Roman" panose="02020603050405020304" pitchFamily="18" charset="0"/>
              </a:rPr>
              <a:t>false.</a:t>
            </a:r>
          </a:p>
          <a:p>
            <a:pPr marL="609600" indent="-609600">
              <a:lnSpc>
                <a:spcPct val="90000"/>
              </a:lnSpc>
              <a:buFont typeface="Wingdings" panose="05000000000000000000" pitchFamily="2" charset="2"/>
              <a:buNone/>
            </a:pPr>
            <a:r>
              <a:rPr lang="en-US" altLang="en-US" sz="1000" dirty="0">
                <a:solidFill>
                  <a:srgbClr val="C00000"/>
                </a:solidFill>
                <a:latin typeface="Times New Roman" panose="02020603050405020304" pitchFamily="18" charset="0"/>
              </a:rPr>
              <a:t> </a:t>
            </a:r>
          </a:p>
          <a:p>
            <a:pPr marL="609600" indent="-609600">
              <a:lnSpc>
                <a:spcPct val="90000"/>
              </a:lnSpc>
            </a:pPr>
            <a:r>
              <a:rPr lang="en-US" altLang="en-US" sz="2000" dirty="0">
                <a:solidFill>
                  <a:srgbClr val="C00000"/>
                </a:solidFill>
                <a:latin typeface="Times New Roman" panose="02020603050405020304" pitchFamily="18" charset="0"/>
              </a:rPr>
              <a:t>If F is a formula, then so </a:t>
            </a:r>
            <a:r>
              <a:rPr lang="en-US" altLang="en-US" sz="2000" dirty="0">
                <a:solidFill>
                  <a:srgbClr val="C00000"/>
                </a:solidFill>
                <a:highlight>
                  <a:srgbClr val="FFFF00"/>
                </a:highlight>
                <a:latin typeface="Times New Roman" panose="02020603050405020304" pitchFamily="18" charset="0"/>
              </a:rPr>
              <a:t>is (</a:t>
            </a:r>
            <a:r>
              <a:rPr lang="en-US" altLang="en-US" sz="2400" b="1" dirty="0">
                <a:solidFill>
                  <a:srgbClr val="C00000"/>
                </a:solidFill>
                <a:highlight>
                  <a:srgbClr val="FFFF00"/>
                </a:highlight>
                <a:latin typeface="Symbol" panose="05050102010706020507" pitchFamily="18" charset="2"/>
              </a:rPr>
              <a:t></a:t>
            </a:r>
            <a:r>
              <a:rPr lang="en-US" altLang="en-US" sz="2000" dirty="0">
                <a:solidFill>
                  <a:srgbClr val="C00000"/>
                </a:solidFill>
                <a:highlight>
                  <a:srgbClr val="FFFF00"/>
                </a:highlight>
                <a:latin typeface="Times New Roman" panose="02020603050405020304" pitchFamily="18" charset="0"/>
              </a:rPr>
              <a:t> t)(F), where t is a tuple variable. The formula (</a:t>
            </a:r>
            <a:r>
              <a:rPr lang="en-US" altLang="en-US" sz="2400" b="1" dirty="0">
                <a:solidFill>
                  <a:srgbClr val="C00000"/>
                </a:solidFill>
                <a:highlight>
                  <a:srgbClr val="FFFF00"/>
                </a:highlight>
                <a:latin typeface="Symbol" panose="05050102010706020507" pitchFamily="18" charset="2"/>
              </a:rPr>
              <a:t></a:t>
            </a:r>
            <a:r>
              <a:rPr lang="en-US" altLang="en-US" sz="2000" dirty="0">
                <a:solidFill>
                  <a:srgbClr val="C00000"/>
                </a:solidFill>
                <a:highlight>
                  <a:srgbClr val="FFFF00"/>
                </a:highlight>
                <a:latin typeface="Times New Roman" panose="02020603050405020304" pitchFamily="18" charset="0"/>
              </a:rPr>
              <a:t>  t)(F) is true if the formula F evaluates to</a:t>
            </a:r>
            <a:r>
              <a:rPr lang="en-US" altLang="en-US" sz="2000" b="1" dirty="0">
                <a:solidFill>
                  <a:srgbClr val="C00000"/>
                </a:solidFill>
                <a:highlight>
                  <a:srgbClr val="FFFF00"/>
                </a:highlight>
                <a:latin typeface="Times New Roman" panose="02020603050405020304" pitchFamily="18" charset="0"/>
              </a:rPr>
              <a:t> true </a:t>
            </a:r>
            <a:r>
              <a:rPr lang="en-US" altLang="en-US" sz="2000" dirty="0">
                <a:solidFill>
                  <a:srgbClr val="C00000"/>
                </a:solidFill>
                <a:highlight>
                  <a:srgbClr val="FFFF00"/>
                </a:highlight>
                <a:latin typeface="Times New Roman" panose="02020603050405020304" pitchFamily="18" charset="0"/>
              </a:rPr>
              <a:t>for </a:t>
            </a:r>
            <a:r>
              <a:rPr lang="en-US" altLang="en-US" sz="2000" i="1" dirty="0">
                <a:solidFill>
                  <a:srgbClr val="C00000"/>
                </a:solidFill>
                <a:highlight>
                  <a:srgbClr val="FFFF00"/>
                </a:highlight>
                <a:latin typeface="Times New Roman" panose="02020603050405020304" pitchFamily="18" charset="0"/>
              </a:rPr>
              <a:t>every tuple</a:t>
            </a:r>
            <a:r>
              <a:rPr lang="en-US" altLang="en-US" sz="2000" dirty="0">
                <a:solidFill>
                  <a:srgbClr val="C00000"/>
                </a:solidFill>
                <a:highlight>
                  <a:srgbClr val="FFFF00"/>
                </a:highlight>
                <a:latin typeface="Times New Roman" panose="02020603050405020304" pitchFamily="18" charset="0"/>
              </a:rPr>
              <a:t> (in the universe) assigned to free occurrences of t in F</a:t>
            </a:r>
            <a:r>
              <a:rPr lang="en-US" altLang="en-US" sz="2000" dirty="0">
                <a:solidFill>
                  <a:srgbClr val="C00000"/>
                </a:solidFill>
                <a:latin typeface="Times New Roman" panose="02020603050405020304" pitchFamily="18" charset="0"/>
              </a:rPr>
              <a:t>; otherwise (</a:t>
            </a:r>
            <a:r>
              <a:rPr lang="en-US" altLang="en-US" sz="2400" b="1" dirty="0">
                <a:solidFill>
                  <a:srgbClr val="C00000"/>
                </a:solidFill>
                <a:latin typeface="Symbol" panose="05050102010706020507" pitchFamily="18" charset="2"/>
              </a:rPr>
              <a:t></a:t>
            </a:r>
            <a:r>
              <a:rPr lang="en-US" altLang="en-US" sz="2000" dirty="0">
                <a:solidFill>
                  <a:srgbClr val="C00000"/>
                </a:solidFill>
                <a:latin typeface="Times New Roman" panose="02020603050405020304" pitchFamily="18" charset="0"/>
              </a:rPr>
              <a:t> t)(F) is </a:t>
            </a:r>
            <a:r>
              <a:rPr lang="en-US" altLang="en-US" sz="2000" b="1" dirty="0">
                <a:solidFill>
                  <a:srgbClr val="C00000"/>
                </a:solidFill>
                <a:latin typeface="Times New Roman" panose="02020603050405020304" pitchFamily="18" charset="0"/>
              </a:rPr>
              <a:t>false.</a:t>
            </a:r>
            <a:r>
              <a:rPr lang="en-US" altLang="en-US" sz="2000" dirty="0">
                <a:solidFill>
                  <a:srgbClr val="C00000"/>
                </a:solidFill>
                <a:latin typeface="Times New Roman" panose="02020603050405020304" pitchFamily="18" charset="0"/>
              </a:rPr>
              <a:t> </a:t>
            </a:r>
          </a:p>
          <a:p>
            <a:pPr marL="609600" indent="-609600">
              <a:lnSpc>
                <a:spcPct val="90000"/>
              </a:lnSpc>
              <a:buFont typeface="Wingdings" panose="05000000000000000000" pitchFamily="2" charset="2"/>
              <a:buNone/>
            </a:pPr>
            <a:r>
              <a:rPr lang="en-US" altLang="en-US" sz="2000" dirty="0">
                <a:solidFill>
                  <a:srgbClr val="C00000"/>
                </a:solidFill>
                <a:latin typeface="Times New Roman" panose="02020603050405020304" pitchFamily="18" charset="0"/>
              </a:rPr>
              <a:t>	It is called the universal or “for all” quantifier because every tuple in “the universe of” tuples must make F true to make the quantified formula true.</a:t>
            </a:r>
          </a:p>
        </p:txBody>
      </p:sp>
    </p:spTree>
    <p:extLst>
      <p:ext uri="{BB962C8B-B14F-4D97-AF65-F5344CB8AC3E}">
        <p14:creationId xmlns:p14="http://schemas.microsoft.com/office/powerpoint/2010/main" val="24106876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The Existential and Universal Quantifiers </a:t>
            </a:r>
            <a:endParaRPr lang="en-IN" dirty="0">
              <a:solidFill>
                <a:srgbClr val="7030A0"/>
              </a:solidFill>
            </a:endParaRPr>
          </a:p>
          <a:p>
            <a:endParaRPr lang="en-IN" dirty="0"/>
          </a:p>
        </p:txBody>
      </p:sp>
      <p:sp>
        <p:nvSpPr>
          <p:cNvPr id="4" name="Rectangle 1"/>
          <p:cNvSpPr>
            <a:spLocks noChangeArrowheads="1"/>
          </p:cNvSpPr>
          <p:nvPr/>
        </p:nvSpPr>
        <p:spPr bwMode="auto">
          <a:xfrm rot="10800000" flipV="1">
            <a:off x="558800" y="1548432"/>
            <a:ext cx="102108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The expression:   </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x    P(x)</a:t>
            </a:r>
            <a:r>
              <a:rPr kumimoji="0" lang="en-US" altLang="en-US" sz="1800" b="0" i="0" u="none" strike="noStrike" cap="none" normalizeH="0" baseline="0" dirty="0">
                <a:ln>
                  <a:noFill/>
                </a:ln>
                <a:solidFill>
                  <a:schemeClr val="tx1"/>
                </a:solidFill>
                <a:effectLst/>
                <a:latin typeface="Arial" panose="020B0604020202020204" pitchFamily="34" charset="0"/>
              </a:rPr>
              <a:t>, denotes the </a:t>
            </a:r>
            <a:r>
              <a:rPr kumimoji="0" lang="en-US" altLang="en-US" sz="1800" b="1" i="0" u="none" strike="noStrike" cap="none" normalizeH="0" baseline="0" dirty="0">
                <a:ln>
                  <a:noFill/>
                </a:ln>
                <a:solidFill>
                  <a:srgbClr val="FF0000"/>
                </a:solidFill>
                <a:effectLst/>
                <a:latin typeface="Arial" panose="020B0604020202020204" pitchFamily="34" charset="0"/>
              </a:rPr>
              <a:t>u</a:t>
            </a:r>
            <a:r>
              <a:rPr kumimoji="0" lang="en-US" altLang="en-US" sz="1800" b="1" i="0" u="none" strike="noStrike" cap="none" normalizeH="0" baseline="0" dirty="0" bmk="">
                <a:ln>
                  <a:noFill/>
                </a:ln>
                <a:solidFill>
                  <a:srgbClr val="FF0000"/>
                </a:solidFill>
                <a:effectLst/>
                <a:latin typeface="Arial" panose="020B0604020202020204" pitchFamily="34" charset="0"/>
              </a:rPr>
              <a:t>niversal quantification</a:t>
            </a:r>
            <a:r>
              <a:rPr kumimoji="0" lang="en-US" altLang="en-US" sz="1800" b="0" i="0" u="none" strike="noStrike" cap="none" normalizeH="0" baseline="0" dirty="0" bmk="">
                <a:ln>
                  <a:noFill/>
                </a:ln>
                <a:solidFill>
                  <a:schemeClr val="tx1"/>
                </a:solidFill>
                <a:effectLst/>
                <a:latin typeface="Arial" panose="020B0604020202020204" pitchFamily="34" charset="0"/>
              </a:rPr>
              <a:t> of the atomic formula P(x).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bmk="">
                <a:ln>
                  <a:noFill/>
                </a:ln>
                <a:solidFill>
                  <a:schemeClr val="tx1"/>
                </a:solidFill>
                <a:effectLst/>
                <a:latin typeface="Arial" panose="020B0604020202020204" pitchFamily="34" charset="0"/>
              </a:rPr>
              <a:t>Translated into the English language, the expression is understood 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bmk="">
                <a:ln>
                  <a:noFill/>
                </a:ln>
                <a:solidFill>
                  <a:schemeClr val="tx1"/>
                </a:solidFill>
                <a:effectLst/>
                <a:latin typeface="Arial" panose="020B0604020202020204" pitchFamily="34" charset="0"/>
              </a:rPr>
              <a:t> "</a:t>
            </a:r>
            <a:r>
              <a:rPr kumimoji="0" lang="en-US" altLang="en-US" sz="1800" b="0" i="1" u="none" strike="noStrike" cap="none" normalizeH="0" baseline="0" dirty="0" bmk="">
                <a:ln>
                  <a:noFill/>
                </a:ln>
                <a:solidFill>
                  <a:schemeClr val="tx1"/>
                </a:solidFill>
                <a:effectLst/>
                <a:latin typeface="Arial" panose="020B0604020202020204" pitchFamily="34" charset="0"/>
              </a:rPr>
              <a:t>For all x, P(x)</a:t>
            </a:r>
            <a:r>
              <a:rPr kumimoji="0" lang="en-US" altLang="en-US" sz="1800" b="0" i="0" u="none" strike="noStrike" cap="none" normalizeH="0" baseline="0" dirty="0" bmk="">
                <a:ln>
                  <a:noFill/>
                </a:ln>
                <a:solidFill>
                  <a:schemeClr val="tx1"/>
                </a:solidFill>
                <a:effectLst/>
                <a:latin typeface="Arial" panose="020B0604020202020204" pitchFamily="34" charset="0"/>
              </a:rPr>
              <a:t> holds" or "</a:t>
            </a:r>
            <a:r>
              <a:rPr kumimoji="0" lang="en-US" altLang="en-US" sz="1800" b="0" i="1" u="none" strike="noStrike" cap="none" normalizeH="0" baseline="0" dirty="0" bmk="">
                <a:ln>
                  <a:noFill/>
                </a:ln>
                <a:solidFill>
                  <a:schemeClr val="tx1"/>
                </a:solidFill>
                <a:effectLst/>
                <a:latin typeface="Arial" panose="020B0604020202020204" pitchFamily="34" charset="0"/>
              </a:rPr>
              <a:t>for every x, P(x)</a:t>
            </a:r>
            <a:r>
              <a:rPr kumimoji="0" lang="en-US" altLang="en-US" sz="1800" b="0" i="0" u="none" strike="noStrike" cap="none" normalizeH="0" baseline="0" dirty="0" bmk="">
                <a:ln>
                  <a:noFill/>
                </a:ln>
                <a:solidFill>
                  <a:schemeClr val="tx1"/>
                </a:solidFill>
                <a:effectLst/>
                <a:latin typeface="Arial" panose="020B0604020202020204" pitchFamily="34" charset="0"/>
              </a:rPr>
              <a:t> holds".      </a:t>
            </a:r>
            <a:r>
              <a:rPr kumimoji="0" lang="en-US" altLang="en-US" sz="800" b="0" i="0" u="none" strike="noStrike" cap="none" normalizeH="0" baseline="0" dirty="0" bmk="">
                <a:ln>
                  <a:noFill/>
                </a:ln>
                <a:solidFill>
                  <a:schemeClr val="tx1"/>
                </a:solidFill>
                <a:effectLst/>
                <a:latin typeface="Arial" panose="020B0604020202020204" pitchFamily="34" charset="0"/>
              </a:rPr>
              <a:t> </a:t>
            </a:r>
            <a:r>
              <a:rPr kumimoji="0" lang="en-US" altLang="en-US" sz="1800" b="0" i="0" u="none" strike="noStrike" cap="none" normalizeH="0" baseline="0" dirty="0" bmk="">
                <a:ln>
                  <a:noFill/>
                </a:ln>
                <a:solidFill>
                  <a:schemeClr val="tx1"/>
                </a:solidFill>
                <a:effectLst/>
                <a:latin typeface="Arial" panose="020B0604020202020204" pitchFamily="34" charset="0"/>
              </a:rPr>
              <a:t>is called the </a:t>
            </a:r>
            <a:r>
              <a:rPr kumimoji="0" lang="en-US" altLang="en-US" sz="1800" b="1" i="0" u="none" strike="noStrike" cap="none" normalizeH="0" baseline="0" dirty="0" bmk="">
                <a:ln>
                  <a:noFill/>
                </a:ln>
                <a:solidFill>
                  <a:srgbClr val="FF0000"/>
                </a:solidFill>
                <a:effectLst/>
                <a:latin typeface="Arial" panose="020B0604020202020204" pitchFamily="34" charset="0"/>
              </a:rPr>
              <a:t>universal quantifier</a:t>
            </a:r>
            <a:r>
              <a:rPr kumimoji="0" lang="en-US" altLang="en-US" sz="1800" b="0" i="0" u="none" strike="noStrike" cap="none" normalizeH="0" baseline="0" dirty="0">
                <a:ln>
                  <a:noFill/>
                </a:ln>
                <a:solidFill>
                  <a:schemeClr val="tx1"/>
                </a:solidFill>
                <a:effectLst/>
                <a:latin typeface="Arial" panose="020B0604020202020204" pitchFamily="34" charset="0"/>
              </a:rPr>
              <a:t>,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means all the objects x in the universe.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www.cs.odu.edu/~toida/nerzic/level-a/logic/pred_logic/symbols/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076" y="1548432"/>
            <a:ext cx="196173" cy="29536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www.cs.odu.edu/~toida/nerzic/level-a/logic/pred_logic/symbols/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0" y="2126188"/>
            <a:ext cx="192385" cy="3218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558800" y="2951292"/>
            <a:ext cx="96616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If all the elements in the universe of discourse can be listed then the universal quantification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800" b="0" i="1" u="none" strike="noStrike" cap="none" normalizeH="0" baseline="0" dirty="0">
                <a:ln>
                  <a:noFill/>
                </a:ln>
                <a:solidFill>
                  <a:schemeClr val="tx1"/>
                </a:solidFill>
                <a:effectLst/>
                <a:latin typeface="Arial" panose="020B0604020202020204" pitchFamily="34" charset="0"/>
              </a:rPr>
              <a:t>x</a:t>
            </a:r>
            <a:r>
              <a:rPr kumimoji="0" lang="en-US" altLang="en-US" sz="1800" b="0" i="1" u="none" strike="noStrike" cap="none" normalizeH="0" baseline="0" dirty="0">
                <a:ln>
                  <a:noFill/>
                </a:ln>
                <a:solidFill>
                  <a:schemeClr val="tx1"/>
                </a:solidFill>
                <a:effectLst/>
                <a:latin typeface="Arial" panose="020B0604020202020204" pitchFamily="34" charset="0"/>
              </a:rPr>
              <a:t> P(x)</a:t>
            </a:r>
            <a:r>
              <a:rPr kumimoji="0" lang="en-US" altLang="en-US" sz="1800" b="0" i="0" u="none" strike="noStrike" cap="none" normalizeH="0" baseline="0" dirty="0">
                <a:ln>
                  <a:noFill/>
                </a:ln>
                <a:solidFill>
                  <a:schemeClr val="tx1"/>
                </a:solidFill>
                <a:effectLst/>
                <a:latin typeface="Arial" panose="020B0604020202020204" pitchFamily="34" charset="0"/>
              </a:rPr>
              <a:t> is equivalent to the conjunction: </a:t>
            </a:r>
            <a:r>
              <a:rPr kumimoji="0" lang="en-US" altLang="en-US" sz="1800" b="1" i="1" u="none" strike="noStrike" cap="none" normalizeH="0" baseline="0" dirty="0">
                <a:ln>
                  <a:noFill/>
                </a:ln>
                <a:solidFill>
                  <a:schemeClr val="tx1"/>
                </a:solidFill>
                <a:effectLst/>
                <a:latin typeface="Arial" panose="020B0604020202020204" pitchFamily="34" charset="0"/>
              </a:rPr>
              <a:t>P(x</a:t>
            </a:r>
            <a:r>
              <a:rPr kumimoji="0" lang="en-US" altLang="en-US" sz="1800" b="1" i="1" u="none" strike="noStrike" cap="none" normalizeH="0" baseline="-30000" dirty="0">
                <a:ln>
                  <a:noFill/>
                </a:ln>
                <a:solidFill>
                  <a:schemeClr val="tx1"/>
                </a:solidFill>
                <a:effectLst/>
                <a:latin typeface="Arial" panose="020B0604020202020204" pitchFamily="34" charset="0"/>
              </a:rPr>
              <a:t>1</a:t>
            </a:r>
            <a:r>
              <a:rPr kumimoji="0" lang="en-US" altLang="en-US" sz="1800" b="1" i="1" u="none" strike="noStrike" cap="none" normalizeH="0" baseline="0" dirty="0">
                <a:ln>
                  <a:noFill/>
                </a:ln>
                <a:solidFill>
                  <a:schemeClr val="tx1"/>
                </a:solidFill>
                <a:effectLst/>
                <a:latin typeface="Arial" panose="020B0604020202020204" pitchFamily="34" charset="0"/>
              </a:rPr>
              <a:t>)</a:t>
            </a:r>
            <a:r>
              <a:rPr kumimoji="0" lang="en-US" altLang="en-US" sz="1800" b="1" i="0" u="none" strike="noStrike" cap="none" normalizeH="0" baseline="0" dirty="0">
                <a:ln>
                  <a:noFill/>
                </a:ln>
                <a:solidFill>
                  <a:schemeClr val="tx1"/>
                </a:solidFill>
                <a:effectLst/>
                <a:latin typeface="Arial" panose="020B0604020202020204" pitchFamily="34" charset="0"/>
              </a:rPr>
              <a:t>)  and  </a:t>
            </a:r>
            <a:r>
              <a:rPr kumimoji="0" lang="en-US" altLang="en-US" sz="700" b="1" i="0"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P(x</a:t>
            </a:r>
            <a:r>
              <a:rPr kumimoji="0" lang="en-US" altLang="en-US" sz="1800" b="1" i="1" u="none" strike="noStrike" cap="none" normalizeH="0" baseline="-30000" dirty="0">
                <a:ln>
                  <a:noFill/>
                </a:ln>
                <a:solidFill>
                  <a:schemeClr val="tx1"/>
                </a:solidFill>
                <a:effectLst/>
                <a:latin typeface="Arial" panose="020B0604020202020204" pitchFamily="34" charset="0"/>
              </a:rPr>
              <a:t>2</a:t>
            </a:r>
            <a:r>
              <a:rPr kumimoji="0" lang="en-US" altLang="en-US" sz="1800" b="1" i="1" u="none" strike="noStrike" cap="none" normalizeH="0" baseline="0" dirty="0">
                <a:ln>
                  <a:noFill/>
                </a:ln>
                <a:solidFill>
                  <a:schemeClr val="tx1"/>
                </a:solidFill>
                <a:effectLst/>
                <a:latin typeface="Arial" panose="020B0604020202020204" pitchFamily="34" charset="0"/>
              </a:rPr>
              <a:t>)</a:t>
            </a:r>
            <a:r>
              <a:rPr kumimoji="0" lang="en-US" altLang="en-US" sz="1800" b="1" i="0" u="none" strike="noStrike" cap="none" normalizeH="0" baseline="0" dirty="0">
                <a:ln>
                  <a:noFill/>
                </a:ln>
                <a:solidFill>
                  <a:schemeClr val="tx1"/>
                </a:solidFill>
                <a:effectLst/>
                <a:latin typeface="Arial" panose="020B0604020202020204" pitchFamily="34" charset="0"/>
              </a:rPr>
              <a:t>  and </a:t>
            </a:r>
            <a:r>
              <a:rPr kumimoji="0" lang="en-US" altLang="en-US" sz="700" b="1" i="0"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P(x</a:t>
            </a:r>
            <a:r>
              <a:rPr kumimoji="0" lang="en-US" altLang="en-US" sz="1800" b="1" i="1" u="none" strike="noStrike" cap="none" normalizeH="0" baseline="-30000" dirty="0">
                <a:ln>
                  <a:noFill/>
                </a:ln>
                <a:solidFill>
                  <a:schemeClr val="tx1"/>
                </a:solidFill>
                <a:effectLst/>
                <a:latin typeface="Arial" panose="020B0604020202020204" pitchFamily="34" charset="0"/>
              </a:rPr>
              <a:t>3</a:t>
            </a:r>
            <a:r>
              <a:rPr kumimoji="0" lang="en-US" altLang="en-US" sz="1800" b="1" i="1" u="none" strike="noStrike" cap="none" normalizeH="0" baseline="0" dirty="0">
                <a:ln>
                  <a:noFill/>
                </a:ln>
                <a:solidFill>
                  <a:schemeClr val="tx1"/>
                </a:solidFill>
                <a:effectLst/>
                <a:latin typeface="Arial" panose="020B0604020202020204" pitchFamily="34" charset="0"/>
              </a:rPr>
              <a: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7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  and </a:t>
            </a:r>
            <a:r>
              <a:rPr kumimoji="0" lang="en-US" altLang="en-US" sz="700" b="1" i="0"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a:t>
            </a:r>
            <a:r>
              <a:rPr kumimoji="0" lang="en-US" altLang="en-US" sz="1800" b="1" i="1" u="none" strike="noStrike" cap="none" normalizeH="0" baseline="0" dirty="0" err="1">
                <a:ln>
                  <a:noFill/>
                </a:ln>
                <a:solidFill>
                  <a:schemeClr val="tx1"/>
                </a:solidFill>
                <a:effectLst/>
                <a:latin typeface="Arial" panose="020B0604020202020204" pitchFamily="34" charset="0"/>
              </a:rPr>
              <a:t>x</a:t>
            </a:r>
            <a:r>
              <a:rPr kumimoji="0" lang="en-US" altLang="en-US" sz="1800" b="1" i="1" u="none" strike="noStrike" cap="none" normalizeH="0" baseline="-30000" dirty="0" err="1">
                <a:ln>
                  <a:noFill/>
                </a:ln>
                <a:solidFill>
                  <a:schemeClr val="tx1"/>
                </a:solidFill>
                <a:effectLst/>
                <a:latin typeface="Arial" panose="020B0604020202020204" pitchFamily="34" charset="0"/>
              </a:rPr>
              <a:t>n</a:t>
            </a:r>
            <a:r>
              <a:rPr kumimoji="0" lang="en-US" altLang="en-US" sz="1800" b="1" i="1" u="none" strike="noStrike" cap="none" normalizeH="0" baseline="0" dirty="0">
                <a:ln>
                  <a:noFill/>
                </a:ln>
                <a:solidFill>
                  <a:schemeClr val="tx1"/>
                </a:solidFill>
                <a:effectLst/>
                <a:latin typeface="Arial" panose="020B0604020202020204" pitchFamily="34" charset="0"/>
              </a:rPr>
              <a: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1" i="0" u="none" strike="noStrike" cap="none" normalizeH="0" baseline="0" dirty="0">
                <a:ln>
                  <a:noFill/>
                </a:ln>
                <a:solidFill>
                  <a:schemeClr val="tx1"/>
                </a:solidFill>
                <a:effectLst/>
                <a:latin typeface="Arial" panose="020B0604020202020204" pitchFamily="34" charset="0"/>
              </a:rPr>
            </a:b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1030" name="Picture 6" descr="http://www.cs.odu.edu/~toida/nerzic/level-a/logic/pred_logic/symbols/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5" y="-274638"/>
            <a:ext cx="104775" cy="1333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8113"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9950"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1788"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8188" y="-274638"/>
            <a:ext cx="104775" cy="1238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p:cNvSpPr>
            <a:spLocks noChangeArrowheads="1"/>
          </p:cNvSpPr>
          <p:nvPr/>
        </p:nvSpPr>
        <p:spPr bwMode="auto">
          <a:xfrm>
            <a:off x="558800" y="3695096"/>
            <a:ext cx="1035411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panose="020B0604020202020204" pitchFamily="34" charset="0"/>
              </a:rPr>
              <a:t>Eg</a:t>
            </a:r>
            <a:r>
              <a:rPr kumimoji="0" lang="en-US" altLang="en-US" sz="1800" b="0" i="0" u="none" strike="noStrike" cap="none" normalizeH="0" baseline="0" dirty="0">
                <a:ln>
                  <a:noFill/>
                </a:ln>
                <a:solidFill>
                  <a:schemeClr val="tx1"/>
                </a:solidFill>
                <a:effectLst/>
                <a:latin typeface="Arial" panose="020B0604020202020204" pitchFamily="34" charset="0"/>
              </a:rPr>
              <a:t>., if we knew that there were </a:t>
            </a:r>
            <a:r>
              <a:rPr kumimoji="0" lang="en-US" altLang="en-US" sz="1800" b="1" i="0" u="none" strike="noStrike" cap="none" normalizeH="0" baseline="0" dirty="0">
                <a:ln>
                  <a:noFill/>
                </a:ln>
                <a:solidFill>
                  <a:schemeClr val="tx1"/>
                </a:solidFill>
                <a:effectLst/>
                <a:latin typeface="Arial" panose="020B0604020202020204" pitchFamily="34" charset="0"/>
              </a:rPr>
              <a:t>only</a:t>
            </a:r>
            <a:r>
              <a:rPr kumimoji="0" lang="en-US" altLang="en-US" sz="1800" b="0" i="0" u="none" strike="noStrike" cap="none" normalizeH="0" baseline="0" dirty="0">
                <a:ln>
                  <a:noFill/>
                </a:ln>
                <a:solidFill>
                  <a:schemeClr val="tx1"/>
                </a:solidFill>
                <a:effectLst/>
                <a:latin typeface="Arial" panose="020B0604020202020204" pitchFamily="34" charset="0"/>
              </a:rPr>
              <a:t> 4 cars in our  universe of discourse </a:t>
            </a:r>
            <a:r>
              <a:rPr kumimoji="0" lang="en-US" altLang="en-US" sz="1800" b="0" i="1" u="none" strike="noStrike" cap="none" normalizeH="0" baseline="0" dirty="0">
                <a:ln>
                  <a:noFill/>
                </a:ln>
                <a:solidFill>
                  <a:schemeClr val="tx1"/>
                </a:solidFill>
                <a:effectLst/>
                <a:latin typeface="Arial" panose="020B0604020202020204" pitchFamily="34" charset="0"/>
              </a:rPr>
              <a:t>(c1, c2, c3</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0" i="1" u="none" strike="noStrike" cap="none" normalizeH="0" baseline="0" dirty="0">
                <a:ln>
                  <a:noFill/>
                </a:ln>
                <a:solidFill>
                  <a:schemeClr val="tx1"/>
                </a:solidFill>
                <a:effectLst/>
                <a:latin typeface="Arial" panose="020B0604020202020204" pitchFamily="34" charset="0"/>
              </a:rPr>
              <a:t>c4)</a:t>
            </a:r>
            <a:r>
              <a:rPr kumimoji="0" lang="en-US" altLang="en-US" sz="1800" b="0" i="0" u="none" strike="noStrike" cap="none" normalizeH="0" baseline="0" dirty="0">
                <a:ln>
                  <a:noFill/>
                </a:ln>
                <a:solidFill>
                  <a:schemeClr val="tx1"/>
                </a:solidFill>
                <a:effectLst/>
                <a:latin typeface="Arial" panose="020B0604020202020204" pitchFamily="34" charset="0"/>
              </a:rPr>
              <a:t> then we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could also translate the statement as:  </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P(c1)</a:t>
            </a:r>
            <a:r>
              <a:rPr kumimoji="0" lang="en-US" altLang="en-US" sz="1800" b="1" i="0" u="none" strike="noStrike" cap="none" normalizeH="0" baseline="0" dirty="0">
                <a:ln>
                  <a:noFill/>
                </a:ln>
                <a:solidFill>
                  <a:schemeClr val="tx1"/>
                </a:solidFill>
                <a:effectLst/>
                <a:highlight>
                  <a:srgbClr val="FFFF00"/>
                </a:highlight>
                <a:latin typeface="Arial" panose="020B0604020202020204" pitchFamily="34" charset="0"/>
              </a:rPr>
              <a:t> and  </a:t>
            </a:r>
            <a:r>
              <a:rPr kumimoji="0" lang="en-US" altLang="en-US" sz="700" b="1" i="0" u="none" strike="noStrike" cap="none" normalizeH="0" baseline="0" dirty="0">
                <a:ln>
                  <a:noFill/>
                </a:ln>
                <a:solidFill>
                  <a:schemeClr val="tx1"/>
                </a:solidFill>
                <a:effectLst/>
                <a:highlight>
                  <a:srgbClr val="FFFF00"/>
                </a:highlight>
                <a:latin typeface="Arial" panose="020B0604020202020204" pitchFamily="34" charset="0"/>
              </a:rPr>
              <a:t> </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P(c2)</a:t>
            </a:r>
            <a:r>
              <a:rPr kumimoji="0" lang="en-US" altLang="en-US" sz="1800" b="1" i="0" u="none" strike="noStrike" cap="none" normalizeH="0" baseline="0" dirty="0">
                <a:ln>
                  <a:noFill/>
                </a:ln>
                <a:solidFill>
                  <a:schemeClr val="tx1"/>
                </a:solidFill>
                <a:effectLst/>
                <a:highlight>
                  <a:srgbClr val="FFFF00"/>
                </a:highlight>
                <a:latin typeface="Arial" panose="020B0604020202020204" pitchFamily="34" charset="0"/>
              </a:rPr>
              <a:t> and  </a:t>
            </a:r>
            <a:r>
              <a:rPr kumimoji="0" lang="en-US" altLang="en-US" sz="700" b="1" i="0" u="none" strike="noStrike" cap="none" normalizeH="0" baseline="0" dirty="0">
                <a:ln>
                  <a:noFill/>
                </a:ln>
                <a:solidFill>
                  <a:schemeClr val="tx1"/>
                </a:solidFill>
                <a:effectLst/>
                <a:highlight>
                  <a:srgbClr val="FFFF00"/>
                </a:highlight>
                <a:latin typeface="Arial" panose="020B0604020202020204" pitchFamily="34" charset="0"/>
              </a:rPr>
              <a:t> </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P(c3)</a:t>
            </a:r>
            <a:r>
              <a:rPr kumimoji="0" lang="en-US" altLang="en-US" sz="1800" b="1" i="0" u="none" strike="noStrike" cap="none" normalizeH="0" baseline="0" dirty="0">
                <a:ln>
                  <a:noFill/>
                </a:ln>
                <a:solidFill>
                  <a:schemeClr val="tx1"/>
                </a:solidFill>
                <a:effectLst/>
                <a:highlight>
                  <a:srgbClr val="FFFF00"/>
                </a:highlight>
                <a:latin typeface="Arial" panose="020B0604020202020204" pitchFamily="34" charset="0"/>
              </a:rPr>
              <a:t>  and </a:t>
            </a:r>
            <a:r>
              <a:rPr kumimoji="0" lang="en-US" altLang="en-US" sz="700" b="1" i="0" u="none" strike="noStrike" cap="none" normalizeH="0" baseline="0" dirty="0">
                <a:ln>
                  <a:noFill/>
                </a:ln>
                <a:solidFill>
                  <a:schemeClr val="tx1"/>
                </a:solidFill>
                <a:effectLst/>
                <a:highlight>
                  <a:srgbClr val="FFFF00"/>
                </a:highlight>
                <a:latin typeface="Arial" panose="020B0604020202020204" pitchFamily="34" charset="0"/>
              </a:rPr>
              <a:t> </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P(c4)</a:t>
            </a:r>
            <a:r>
              <a:rPr kumimoji="0" lang="en-US" altLang="en-US" sz="1800" b="0" i="0" u="none" strike="noStrike" cap="none" normalizeH="0" baseline="0" dirty="0">
                <a:ln>
                  <a:noFill/>
                </a:ln>
                <a:solidFill>
                  <a:schemeClr val="tx1"/>
                </a:solidFill>
                <a:effectLst/>
                <a:highlight>
                  <a:srgbClr val="FFFF00"/>
                </a:highlight>
                <a:latin typeface="Arial" panose="020B0604020202020204" pitchFamily="34" charset="0"/>
              </a:rPr>
              <a:t> </a:t>
            </a:r>
            <a:br>
              <a:rPr kumimoji="0" lang="en-US" altLang="en-US" sz="1800" b="1" i="0" u="none" strike="noStrike" cap="none" normalizeH="0" baseline="0" dirty="0">
                <a:ln>
                  <a:noFill/>
                </a:ln>
                <a:solidFill>
                  <a:schemeClr val="tx1"/>
                </a:solidFill>
                <a:effectLst/>
                <a:latin typeface="Arial" panose="020B0604020202020204" pitchFamily="34" charset="0"/>
              </a:rPr>
            </a:b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1036" name="Picture 12"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71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18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cs.odu.edu/~toida/nerzic/level-a/logic/pred_logic/symbols/an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65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5"/>
          <p:cNvSpPr>
            <a:spLocks noChangeArrowheads="1"/>
          </p:cNvSpPr>
          <p:nvPr/>
        </p:nvSpPr>
        <p:spPr bwMode="auto">
          <a:xfrm>
            <a:off x="558800" y="4359793"/>
            <a:ext cx="10795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The expression:   </a:t>
            </a:r>
            <a:r>
              <a:rPr kumimoji="0" lang="en-US" altLang="en-US" sz="7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x        P(x)</a:t>
            </a:r>
            <a:r>
              <a:rPr kumimoji="0" lang="en-US" altLang="en-US" sz="1800" b="0" i="0" u="none" strike="noStrike" cap="none" normalizeH="0" baseline="0" dirty="0">
                <a:ln>
                  <a:noFill/>
                </a:ln>
                <a:solidFill>
                  <a:schemeClr val="tx1"/>
                </a:solidFill>
                <a:effectLst/>
                <a:latin typeface="Arial" panose="020B0604020202020204" pitchFamily="34" charset="0"/>
              </a:rPr>
              <a:t>, denotes the </a:t>
            </a:r>
            <a:r>
              <a:rPr kumimoji="0" lang="en-US" altLang="en-US" sz="1800" b="1" i="0" u="none" strike="noStrike" cap="none" normalizeH="0" baseline="0" dirty="0">
                <a:ln>
                  <a:noFill/>
                </a:ln>
                <a:solidFill>
                  <a:srgbClr val="FF0000"/>
                </a:solidFill>
                <a:effectLst/>
                <a:latin typeface="Arial" panose="020B0604020202020204" pitchFamily="34" charset="0"/>
              </a:rPr>
              <a:t>e</a:t>
            </a:r>
            <a:r>
              <a:rPr kumimoji="0" lang="en-US" altLang="en-US" sz="1800" b="1" i="0" u="none" strike="noStrike" cap="none" normalizeH="0" baseline="0" dirty="0" bmk="">
                <a:ln>
                  <a:noFill/>
                </a:ln>
                <a:solidFill>
                  <a:srgbClr val="FF0000"/>
                </a:solidFill>
                <a:effectLst/>
                <a:latin typeface="Arial" panose="020B0604020202020204" pitchFamily="34" charset="0"/>
              </a:rPr>
              <a:t>xistential quantification</a:t>
            </a:r>
            <a:r>
              <a:rPr kumimoji="0" lang="en-US" altLang="en-US" sz="1800" b="0" i="0" u="none" strike="noStrike" cap="none" normalizeH="0" baseline="0" dirty="0" bmk="">
                <a:ln>
                  <a:noFill/>
                </a:ln>
                <a:solidFill>
                  <a:schemeClr val="tx1"/>
                </a:solidFill>
                <a:effectLst/>
                <a:latin typeface="Arial" panose="020B0604020202020204" pitchFamily="34" charset="0"/>
              </a:rPr>
              <a:t> of </a:t>
            </a:r>
            <a:r>
              <a:rPr kumimoji="0" lang="en-US" altLang="en-US" sz="1800" b="0" i="1" u="none" strike="noStrike" cap="none" normalizeH="0" baseline="0" dirty="0" bmk="">
                <a:ln>
                  <a:noFill/>
                </a:ln>
                <a:solidFill>
                  <a:schemeClr val="tx1"/>
                </a:solidFill>
                <a:effectLst/>
                <a:latin typeface="Arial" panose="020B0604020202020204" pitchFamily="34" charset="0"/>
              </a:rPr>
              <a:t>P(x)</a:t>
            </a:r>
            <a:r>
              <a:rPr kumimoji="0" lang="en-US" altLang="en-US" sz="1800" b="0" i="0" u="none" strike="noStrike" cap="none" normalizeH="0" baseline="0" dirty="0" bmk="">
                <a:ln>
                  <a:noFill/>
                </a:ln>
                <a:solidFill>
                  <a:schemeClr val="tx1"/>
                </a:solidFill>
                <a:effectLst/>
                <a:latin typeface="Arial" panose="020B0604020202020204" pitchFamily="34" charset="0"/>
              </a:rPr>
              <a:t>.  Translated 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bmk="">
                <a:ln>
                  <a:noFill/>
                </a:ln>
                <a:solidFill>
                  <a:schemeClr val="tx1"/>
                </a:solidFill>
                <a:effectLst/>
                <a:latin typeface="Arial" panose="020B0604020202020204" pitchFamily="34" charset="0"/>
              </a:rPr>
              <a:t>"There exists an </a:t>
            </a:r>
            <a:r>
              <a:rPr kumimoji="0" lang="en-US" altLang="en-US" sz="1800" b="0" i="1" u="none" strike="noStrike" cap="none" normalizeH="0" baseline="0" dirty="0" bmk="">
                <a:ln>
                  <a:noFill/>
                </a:ln>
                <a:solidFill>
                  <a:schemeClr val="tx1"/>
                </a:solidFill>
                <a:effectLst/>
                <a:latin typeface="Arial" panose="020B0604020202020204" pitchFamily="34" charset="0"/>
              </a:rPr>
              <a:t>x</a:t>
            </a:r>
            <a:r>
              <a:rPr kumimoji="0" lang="en-US" altLang="en-US" sz="1800" b="0" i="0" u="none" strike="noStrike" cap="none" normalizeH="0" baseline="0" dirty="0" bmk="">
                <a:ln>
                  <a:noFill/>
                </a:ln>
                <a:solidFill>
                  <a:schemeClr val="tx1"/>
                </a:solidFill>
                <a:effectLst/>
                <a:latin typeface="Arial" panose="020B0604020202020204" pitchFamily="34" charset="0"/>
              </a:rPr>
              <a:t> such that </a:t>
            </a:r>
            <a:r>
              <a:rPr kumimoji="0" lang="en-US" altLang="en-US" sz="1800" b="0" i="1" u="none" strike="noStrike" cap="none" normalizeH="0" baseline="0" dirty="0" bmk="">
                <a:ln>
                  <a:noFill/>
                </a:ln>
                <a:solidFill>
                  <a:schemeClr val="tx1"/>
                </a:solidFill>
                <a:effectLst/>
                <a:latin typeface="Arial" panose="020B0604020202020204" pitchFamily="34" charset="0"/>
              </a:rPr>
              <a:t>P(x)</a:t>
            </a:r>
            <a:r>
              <a:rPr kumimoji="0" lang="en-US" altLang="en-US" sz="1800" b="0" i="0" u="none" strike="noStrike" cap="none" normalizeH="0" baseline="0" dirty="0" bmk="">
                <a:ln>
                  <a:noFill/>
                </a:ln>
                <a:solidFill>
                  <a:schemeClr val="tx1"/>
                </a:solidFill>
                <a:effectLst/>
                <a:latin typeface="Arial" panose="020B0604020202020204" pitchFamily="34" charset="0"/>
              </a:rPr>
              <a:t>" or  "There is at least one </a:t>
            </a:r>
            <a:r>
              <a:rPr kumimoji="0" lang="en-US" altLang="en-US" sz="1800" b="0" i="1" u="none" strike="noStrike" cap="none" normalizeH="0" baseline="0" dirty="0" bmk="">
                <a:ln>
                  <a:noFill/>
                </a:ln>
                <a:solidFill>
                  <a:schemeClr val="tx1"/>
                </a:solidFill>
                <a:effectLst/>
                <a:latin typeface="Arial" panose="020B0604020202020204" pitchFamily="34" charset="0"/>
              </a:rPr>
              <a:t>x</a:t>
            </a:r>
            <a:r>
              <a:rPr kumimoji="0" lang="en-US" altLang="en-US" sz="1800" b="0" i="0" u="none" strike="noStrike" cap="none" normalizeH="0" baseline="0" dirty="0" bmk="">
                <a:ln>
                  <a:noFill/>
                </a:ln>
                <a:solidFill>
                  <a:schemeClr val="tx1"/>
                </a:solidFill>
                <a:effectLst/>
                <a:latin typeface="Arial" panose="020B0604020202020204" pitchFamily="34" charset="0"/>
              </a:rPr>
              <a:t> such that </a:t>
            </a:r>
            <a:r>
              <a:rPr kumimoji="0" lang="en-US" altLang="en-US" sz="1800" b="0" i="1" u="none" strike="noStrike" cap="none" normalizeH="0" baseline="0" dirty="0" bmk="">
                <a:ln>
                  <a:noFill/>
                </a:ln>
                <a:solidFill>
                  <a:schemeClr val="tx1"/>
                </a:solidFill>
                <a:effectLst/>
                <a:latin typeface="Arial" panose="020B0604020202020204" pitchFamily="34" charset="0"/>
              </a:rPr>
              <a:t>P(x)</a:t>
            </a:r>
            <a:r>
              <a:rPr kumimoji="0" lang="en-US" altLang="en-US" sz="1800" b="0" i="0" u="none" strike="noStrike" cap="none" normalizeH="0" baseline="0" dirty="0" bmk="">
                <a:ln>
                  <a:noFill/>
                </a:ln>
                <a:solidFill>
                  <a:schemeClr val="tx1"/>
                </a:solidFill>
                <a:effectLst/>
                <a:latin typeface="Arial" panose="020B0604020202020204" pitchFamily="34" charset="0"/>
              </a:rPr>
              <a:t>"   </a:t>
            </a:r>
            <a:r>
              <a:rPr kumimoji="0" lang="en-US" altLang="en-US" sz="700" b="0" i="0" u="none" strike="noStrike" cap="none" normalizeH="0" baseline="0" dirty="0" bmk="">
                <a:ln>
                  <a:noFill/>
                </a:ln>
                <a:solidFill>
                  <a:schemeClr val="tx1"/>
                </a:solidFill>
                <a:effectLst/>
                <a:latin typeface="Arial" panose="020B0604020202020204" pitchFamily="34" charset="0"/>
              </a:rPr>
              <a:t> </a:t>
            </a:r>
            <a:r>
              <a:rPr kumimoji="0" lang="en-US" altLang="en-US" sz="1800" b="0" i="0" u="none" strike="noStrike" cap="none" normalizeH="0" baseline="0" dirty="0" bmk="">
                <a:ln>
                  <a:noFill/>
                </a:ln>
                <a:solidFill>
                  <a:schemeClr val="tx1"/>
                </a:solidFill>
                <a:effectLst/>
                <a:latin typeface="Arial" panose="020B0604020202020204" pitchFamily="34" charset="0"/>
              </a:rPr>
              <a:t>is called the </a:t>
            </a:r>
            <a:r>
              <a:rPr kumimoji="0" lang="en-US" altLang="en-US" sz="1800" b="1" i="0" u="none" strike="noStrike" cap="none" normalizeH="0" baseline="0" dirty="0" bmk="">
                <a:ln>
                  <a:noFill/>
                </a:ln>
                <a:solidFill>
                  <a:srgbClr val="FF0000"/>
                </a:solidFill>
                <a:effectLst/>
                <a:latin typeface="Arial" panose="020B0604020202020204" pitchFamily="34" charset="0"/>
              </a:rPr>
              <a:t>existential quantifier </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7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means at least one object </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in the universe. If this is followed by </a:t>
            </a:r>
            <a:r>
              <a:rPr kumimoji="0" lang="en-US" altLang="en-US" sz="1800" b="0" i="1" u="none" strike="noStrike" cap="none" normalizeH="0" baseline="0" dirty="0">
                <a:ln>
                  <a:noFill/>
                </a:ln>
                <a:solidFill>
                  <a:schemeClr val="tx1"/>
                </a:solidFill>
                <a:effectLst/>
                <a:latin typeface="Arial" panose="020B0604020202020204" pitchFamily="34" charset="0"/>
              </a:rPr>
              <a:t>P(x)</a:t>
            </a:r>
            <a:r>
              <a:rPr kumimoji="0" lang="en-US" altLang="en-US" sz="1800" b="0" i="0" u="none" strike="noStrike" cap="none" normalizeH="0" baseline="0" dirty="0">
                <a:ln>
                  <a:noFill/>
                </a:ln>
                <a:solidFill>
                  <a:schemeClr val="tx1"/>
                </a:solidFill>
                <a:effectLst/>
                <a:latin typeface="Arial" panose="020B0604020202020204" pitchFamily="34" charset="0"/>
              </a:rPr>
              <a:t> then the meaning is  that </a:t>
            </a:r>
            <a:r>
              <a:rPr kumimoji="0" lang="en-US" altLang="en-US" sz="1800" b="0" i="1" u="none" strike="noStrike" cap="none" normalizeH="0" baseline="0" dirty="0">
                <a:ln>
                  <a:noFill/>
                </a:ln>
                <a:solidFill>
                  <a:schemeClr val="tx1"/>
                </a:solidFill>
                <a:effectLst/>
                <a:latin typeface="Arial" panose="020B0604020202020204" pitchFamily="34" charset="0"/>
              </a:rPr>
              <a:t>P(x)</a:t>
            </a:r>
            <a:r>
              <a:rPr kumimoji="0" lang="en-US" altLang="en-US" sz="1800" b="0" i="0" u="none" strike="noStrike" cap="none" normalizeH="0" baseline="0" dirty="0">
                <a:ln>
                  <a:noFill/>
                </a:ln>
                <a:solidFill>
                  <a:schemeClr val="tx1"/>
                </a:solidFill>
                <a:effectLst/>
                <a:latin typeface="Arial" panose="020B0604020202020204" pitchFamily="34" charset="0"/>
              </a:rPr>
              <a:t> is true for at least one object </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of the universe.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40" name="Picture 16" descr="http://www.cs.odu.edu/~toida/nerzic/level-a/logic/pred_logic/symbols/exis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403475" y="4946250"/>
            <a:ext cx="96842" cy="4571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www.cs.odu.edu/~toida/nerzic/level-a/logic/pred_logic/symbols/exis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80588" y="4442529"/>
            <a:ext cx="363322" cy="1715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cs.odu.edu/~toida/nerzic/level-a/logic/pred_logic/symbols/exis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0152063" y="5220888"/>
            <a:ext cx="96842" cy="457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7" descr="http://www.cs.odu.edu/~toida/nerzic/level-a/logic/pred_logic/symbols/exis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354694" y="5029128"/>
            <a:ext cx="363322" cy="1715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9"/>
          <p:cNvSpPr>
            <a:spLocks noChangeArrowheads="1"/>
          </p:cNvSpPr>
          <p:nvPr/>
        </p:nvSpPr>
        <p:spPr bwMode="auto">
          <a:xfrm>
            <a:off x="558800" y="5529500"/>
            <a:ext cx="115596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existential quantification   </a:t>
            </a:r>
            <a:r>
              <a:rPr kumimoji="0" lang="en-US" altLang="en-US" sz="7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xP</a:t>
            </a:r>
            <a:r>
              <a:rPr kumimoji="0" lang="en-US" altLang="en-US" sz="1800" b="0" i="1"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is equivalent to the disjunction: </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P(x</a:t>
            </a:r>
            <a:r>
              <a:rPr kumimoji="0" lang="en-US" altLang="en-US" sz="1800" b="1" i="1" u="none" strike="noStrike" cap="none" normalizeH="0" baseline="-30000" dirty="0">
                <a:ln>
                  <a:noFill/>
                </a:ln>
                <a:solidFill>
                  <a:schemeClr val="tx1"/>
                </a:solidFill>
                <a:effectLst/>
                <a:highlight>
                  <a:srgbClr val="FFFF00"/>
                </a:highlight>
                <a:latin typeface="Arial" panose="020B0604020202020204" pitchFamily="34" charset="0"/>
              </a:rPr>
              <a:t>1</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     OR </a:t>
            </a:r>
            <a:r>
              <a:rPr kumimoji="0" lang="en-US" altLang="en-US" sz="700" b="1" i="1" u="none" strike="noStrike" cap="none" normalizeH="0" baseline="0" dirty="0">
                <a:ln>
                  <a:noFill/>
                </a:ln>
                <a:solidFill>
                  <a:schemeClr val="tx1"/>
                </a:solidFill>
                <a:effectLst/>
                <a:highlight>
                  <a:srgbClr val="FFFF00"/>
                </a:highlight>
                <a:latin typeface="Arial" panose="020B0604020202020204" pitchFamily="34" charset="0"/>
              </a:rPr>
              <a:t> </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P(x</a:t>
            </a:r>
            <a:r>
              <a:rPr kumimoji="0" lang="en-US" altLang="en-US" sz="1800" b="1" i="1" u="none" strike="noStrike" cap="none" normalizeH="0" baseline="-30000" dirty="0">
                <a:ln>
                  <a:noFill/>
                </a:ln>
                <a:solidFill>
                  <a:schemeClr val="tx1"/>
                </a:solidFill>
                <a:effectLst/>
                <a:highlight>
                  <a:srgbClr val="FFFF00"/>
                </a:highlight>
                <a:latin typeface="Arial" panose="020B0604020202020204" pitchFamily="34" charset="0"/>
              </a:rPr>
              <a:t>2</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 OR  </a:t>
            </a:r>
            <a:r>
              <a:rPr kumimoji="0" lang="en-US" altLang="en-US" sz="700" b="1" i="1" u="none" strike="noStrike" cap="none" normalizeH="0" baseline="0" dirty="0">
                <a:ln>
                  <a:noFill/>
                </a:ln>
                <a:solidFill>
                  <a:schemeClr val="tx1"/>
                </a:solidFill>
                <a:effectLst/>
                <a:highlight>
                  <a:srgbClr val="FFFF00"/>
                </a:highlight>
                <a:latin typeface="Arial" panose="020B0604020202020204" pitchFamily="34" charset="0"/>
              </a:rPr>
              <a:t> </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P(x</a:t>
            </a:r>
            <a:r>
              <a:rPr kumimoji="0" lang="en-US" altLang="en-US" sz="1800" b="1" i="1" u="none" strike="noStrike" cap="none" normalizeH="0" baseline="-30000" dirty="0">
                <a:ln>
                  <a:noFill/>
                </a:ln>
                <a:solidFill>
                  <a:schemeClr val="tx1"/>
                </a:solidFill>
                <a:effectLst/>
                <a:highlight>
                  <a:srgbClr val="FFFF00"/>
                </a:highlight>
                <a:latin typeface="Arial" panose="020B0604020202020204" pitchFamily="34" charset="0"/>
              </a:rPr>
              <a:t>3</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   </a:t>
            </a:r>
            <a:r>
              <a:rPr kumimoji="0" lang="en-US" altLang="en-US" sz="700" b="1" i="1" u="none" strike="noStrike" cap="none" normalizeH="0" baseline="0" dirty="0">
                <a:ln>
                  <a:noFill/>
                </a:ln>
                <a:solidFill>
                  <a:schemeClr val="tx1"/>
                </a:solidFill>
                <a:effectLst/>
                <a:highlight>
                  <a:srgbClr val="FFFF00"/>
                </a:highlight>
                <a:latin typeface="Arial" panose="020B0604020202020204" pitchFamily="34" charset="0"/>
              </a:rPr>
              <a:t> </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  OR </a:t>
            </a:r>
            <a:r>
              <a:rPr kumimoji="0" lang="en-US" altLang="en-US" sz="700" b="1" i="1" u="none" strike="noStrike" cap="none" normalizeH="0" baseline="0" dirty="0">
                <a:ln>
                  <a:noFill/>
                </a:ln>
                <a:solidFill>
                  <a:schemeClr val="tx1"/>
                </a:solidFill>
                <a:effectLst/>
                <a:highlight>
                  <a:srgbClr val="FFFF00"/>
                </a:highlight>
                <a:latin typeface="Arial" panose="020B0604020202020204" pitchFamily="34" charset="0"/>
              </a:rPr>
              <a:t> </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P(</a:t>
            </a:r>
            <a:r>
              <a:rPr kumimoji="0" lang="en-US" altLang="en-US" sz="1800" b="1" i="1" u="none" strike="noStrike" cap="none" normalizeH="0" baseline="0" dirty="0" err="1">
                <a:ln>
                  <a:noFill/>
                </a:ln>
                <a:solidFill>
                  <a:schemeClr val="tx1"/>
                </a:solidFill>
                <a:effectLst/>
                <a:highlight>
                  <a:srgbClr val="FFFF00"/>
                </a:highlight>
                <a:latin typeface="Arial" panose="020B0604020202020204" pitchFamily="34" charset="0"/>
              </a:rPr>
              <a:t>x</a:t>
            </a:r>
            <a:r>
              <a:rPr kumimoji="0" lang="en-US" altLang="en-US" sz="1800" b="1" i="1" u="none" strike="noStrike" cap="none" normalizeH="0" baseline="-30000" dirty="0" err="1">
                <a:ln>
                  <a:noFill/>
                </a:ln>
                <a:solidFill>
                  <a:schemeClr val="tx1"/>
                </a:solidFill>
                <a:effectLst/>
                <a:highlight>
                  <a:srgbClr val="FFFF00"/>
                </a:highlight>
                <a:latin typeface="Arial" panose="020B0604020202020204" pitchFamily="34" charset="0"/>
              </a:rPr>
              <a:t>n</a:t>
            </a:r>
            <a:r>
              <a:rPr kumimoji="0" lang="en-US" altLang="en-US" sz="1800" b="1" i="1" u="none" strike="noStrike" cap="none" normalizeH="0" baseline="0" dirty="0">
                <a:ln>
                  <a:noFill/>
                </a:ln>
                <a:solidFill>
                  <a:schemeClr val="tx1"/>
                </a:solidFill>
                <a:effectLst/>
                <a:highlight>
                  <a:srgbClr val="FFFF00"/>
                </a:highlight>
                <a:latin typeface="Arial" panose="020B0604020202020204" pitchFamily="34" charset="0"/>
              </a:rPr>
              <a:t>)</a:t>
            </a:r>
            <a:r>
              <a:rPr kumimoji="0" lang="en-US" altLang="en-US" sz="1800" b="0" i="0" u="none" strike="noStrike" cap="none" normalizeH="0" baseline="0" dirty="0">
                <a:ln>
                  <a:noFill/>
                </a:ln>
                <a:solidFill>
                  <a:schemeClr val="tx1"/>
                </a:solidFill>
                <a:effectLst/>
                <a:highlight>
                  <a:srgbClr val="FFFF00"/>
                </a:highlight>
                <a:latin typeface="Arial" panose="020B0604020202020204" pitchFamily="34" charset="0"/>
              </a:rPr>
              <a:t>. </a:t>
            </a:r>
            <a:br>
              <a:rPr kumimoji="0" lang="en-US" altLang="en-US" sz="1800" b="1" i="1" u="none" strike="noStrike" cap="none" normalizeH="0" baseline="0" dirty="0">
                <a:ln>
                  <a:noFill/>
                </a:ln>
                <a:solidFill>
                  <a:schemeClr val="tx1"/>
                </a:solidFill>
                <a:effectLst/>
                <a:latin typeface="Arial" panose="020B0604020202020204" pitchFamily="34" charset="0"/>
              </a:rPr>
            </a:br>
            <a:endParaRPr kumimoji="0" lang="en-US" altLang="en-US" sz="1800" b="1" i="1" u="none" strike="noStrike" cap="none" normalizeH="0" baseline="0" dirty="0">
              <a:ln>
                <a:noFill/>
              </a:ln>
              <a:solidFill>
                <a:schemeClr val="tx1"/>
              </a:solidFill>
              <a:effectLst/>
              <a:latin typeface="Arial" panose="020B0604020202020204" pitchFamily="34" charset="0"/>
            </a:endParaRPr>
          </a:p>
        </p:txBody>
      </p:sp>
      <p:pic>
        <p:nvPicPr>
          <p:cNvPr id="1044" name="Picture 20" descr="http://www.cs.odu.edu/~toida/nerzic/level-a/logic/pred_logic/symbols/exis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775" y="-366077"/>
            <a:ext cx="98848" cy="5271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0350" y="-366077"/>
            <a:ext cx="120815" cy="52718"/>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2188" y="-366077"/>
            <a:ext cx="120815" cy="5271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8588" y="-366077"/>
            <a:ext cx="120815" cy="527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5"/>
          <p:cNvSpPr>
            <a:spLocks noChangeArrowheads="1"/>
          </p:cNvSpPr>
          <p:nvPr/>
        </p:nvSpPr>
        <p:spPr bwMode="auto">
          <a:xfrm>
            <a:off x="558800" y="5883223"/>
            <a:ext cx="1041406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panose="020B0604020202020204" pitchFamily="34" charset="0"/>
              </a:rPr>
              <a:t>Eg</a:t>
            </a:r>
            <a:r>
              <a:rPr kumimoji="0" lang="en-US" altLang="en-US" sz="1800" b="0" i="0" u="none" strike="noStrike" cap="none" normalizeH="0" baseline="0" dirty="0">
                <a:ln>
                  <a:noFill/>
                </a:ln>
                <a:solidFill>
                  <a:schemeClr val="tx1"/>
                </a:solidFill>
                <a:effectLst/>
                <a:latin typeface="Arial" panose="020B0604020202020204" pitchFamily="34" charset="0"/>
              </a:rPr>
              <a:t>,   there were </a:t>
            </a:r>
            <a:r>
              <a:rPr kumimoji="0" lang="en-US" altLang="en-US" sz="1800" b="1" i="0" u="none" strike="noStrike" cap="none" normalizeH="0" baseline="0" dirty="0">
                <a:ln>
                  <a:noFill/>
                </a:ln>
                <a:solidFill>
                  <a:schemeClr val="tx1"/>
                </a:solidFill>
                <a:effectLst/>
                <a:latin typeface="Arial" panose="020B0604020202020204" pitchFamily="34" charset="0"/>
              </a:rPr>
              <a:t>only</a:t>
            </a:r>
            <a:r>
              <a:rPr kumimoji="0" lang="en-US" altLang="en-US" sz="1800" b="0" i="0" u="none" strike="noStrike" cap="none" normalizeH="0" baseline="0" dirty="0">
                <a:ln>
                  <a:noFill/>
                </a:ln>
                <a:solidFill>
                  <a:schemeClr val="tx1"/>
                </a:solidFill>
                <a:effectLst/>
                <a:latin typeface="Arial" panose="020B0604020202020204" pitchFamily="34" charset="0"/>
              </a:rPr>
              <a:t> 5 living creatures in our universe of discourse (say: me, he, she, rex and fluff),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then we could also write the statement as: </a:t>
            </a:r>
            <a:r>
              <a:rPr kumimoji="0" lang="en-US" altLang="en-US" sz="1800" b="1" i="1" u="none" strike="noStrike" cap="none" normalizeH="0" baseline="0" dirty="0">
                <a:ln>
                  <a:noFill/>
                </a:ln>
                <a:solidFill>
                  <a:schemeClr val="tx1"/>
                </a:solidFill>
                <a:effectLst/>
                <a:latin typeface="Arial" panose="020B0604020202020204" pitchFamily="34" charset="0"/>
              </a:rPr>
              <a:t>P(me)  OR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P(he)  OR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P(she) OR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P(rex)  OR </a:t>
            </a:r>
            <a:r>
              <a:rPr kumimoji="0" lang="en-US" altLang="en-US" sz="700" b="1" i="1"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P(fluff)</a:t>
            </a: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1" i="1" u="none" strike="noStrike" cap="none" normalizeH="0" baseline="0" dirty="0">
                <a:ln>
                  <a:noFill/>
                </a:ln>
                <a:solidFill>
                  <a:schemeClr val="tx1"/>
                </a:solidFill>
                <a:effectLst/>
                <a:latin typeface="Arial" panose="020B0604020202020204" pitchFamily="34" charset="0"/>
              </a:rPr>
            </a:br>
            <a:endParaRPr kumimoji="0" lang="en-US" altLang="en-US" sz="1800" b="1" i="1" u="none" strike="noStrike" cap="none" normalizeH="0" baseline="0" dirty="0">
              <a:ln>
                <a:noFill/>
              </a:ln>
              <a:solidFill>
                <a:schemeClr val="tx1"/>
              </a:solidFill>
              <a:effectLst/>
              <a:latin typeface="Arial" panose="020B0604020202020204" pitchFamily="34" charset="0"/>
            </a:endParaRPr>
          </a:p>
        </p:txBody>
      </p:sp>
      <p:pic>
        <p:nvPicPr>
          <p:cNvPr id="1050" name="Picture 26"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732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606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50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http://www.cs.odu.edu/~toida/nerzic/level-a/logic/pred_logic/symbols/o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38675" y="-274638"/>
            <a:ext cx="104775" cy="12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361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75751" y="3138694"/>
            <a:ext cx="4809841" cy="1138329"/>
          </a:xfrm>
          <a:prstGeom prst="rect">
            <a:avLst/>
          </a:prstGeom>
        </p:spPr>
      </p:pic>
      <p:pic>
        <p:nvPicPr>
          <p:cNvPr id="6" name="Picture 5"/>
          <p:cNvPicPr>
            <a:picLocks noChangeAspect="1"/>
          </p:cNvPicPr>
          <p:nvPr/>
        </p:nvPicPr>
        <p:blipFill>
          <a:blip r:embed="rId3"/>
          <a:stretch>
            <a:fillRect/>
          </a:stretch>
        </p:blipFill>
        <p:spPr>
          <a:xfrm>
            <a:off x="406400" y="1494403"/>
            <a:ext cx="6069351" cy="885825"/>
          </a:xfrm>
          <a:prstGeom prst="rect">
            <a:avLst/>
          </a:prstGeom>
        </p:spPr>
      </p:pic>
      <p:pic>
        <p:nvPicPr>
          <p:cNvPr id="7" name="Picture 6"/>
          <p:cNvPicPr>
            <a:picLocks noChangeAspect="1"/>
          </p:cNvPicPr>
          <p:nvPr/>
        </p:nvPicPr>
        <p:blipFill>
          <a:blip r:embed="rId4"/>
          <a:stretch>
            <a:fillRect/>
          </a:stretch>
        </p:blipFill>
        <p:spPr>
          <a:xfrm>
            <a:off x="406400" y="2579231"/>
            <a:ext cx="5905500" cy="1762125"/>
          </a:xfrm>
          <a:prstGeom prst="rect">
            <a:avLst/>
          </a:prstGeom>
        </p:spPr>
      </p:pic>
      <p:sp>
        <p:nvSpPr>
          <p:cNvPr id="8" name="Content Placeholder 7"/>
          <p:cNvSpPr>
            <a:spLocks noGrp="1"/>
          </p:cNvSpPr>
          <p:nvPr>
            <p:ph sz="quarter" idx="10"/>
          </p:nvPr>
        </p:nvSpPr>
        <p:spPr/>
        <p:txBody>
          <a:bodyPr/>
          <a:lstStyle/>
          <a:p>
            <a:r>
              <a:rPr lang="en-US" altLang="en-US" dirty="0">
                <a:solidFill>
                  <a:srgbClr val="7030A0"/>
                </a:solidFill>
              </a:rPr>
              <a:t>The Existential and Universal Quantifiers </a:t>
            </a:r>
            <a:endParaRPr lang="en-IN" dirty="0">
              <a:solidFill>
                <a:srgbClr val="7030A0"/>
              </a:solidFill>
            </a:endParaRPr>
          </a:p>
          <a:p>
            <a:endParaRPr lang="en-IN" dirty="0"/>
          </a:p>
        </p:txBody>
      </p:sp>
      <p:sp>
        <p:nvSpPr>
          <p:cNvPr id="9" name="Rectangle 8"/>
          <p:cNvSpPr/>
          <p:nvPr/>
        </p:nvSpPr>
        <p:spPr>
          <a:xfrm>
            <a:off x="6639602" y="1322172"/>
            <a:ext cx="5307558" cy="1754326"/>
          </a:xfrm>
          <a:prstGeom prst="rect">
            <a:avLst/>
          </a:prstGeom>
        </p:spPr>
        <p:txBody>
          <a:bodyPr wrap="square">
            <a:spAutoFit/>
          </a:bodyPr>
          <a:lstStyle/>
          <a:p>
            <a:r>
              <a:rPr lang="en-IN" dirty="0">
                <a:latin typeface="Minion-Regular"/>
              </a:rPr>
              <a:t>An occurrence of a tuple variable </a:t>
            </a:r>
            <a:r>
              <a:rPr lang="en-IN" i="1" dirty="0">
                <a:latin typeface="Minion-Italic"/>
              </a:rPr>
              <a:t>t </a:t>
            </a:r>
            <a:r>
              <a:rPr lang="en-IN" dirty="0">
                <a:latin typeface="Minion-Regular"/>
              </a:rPr>
              <a:t>is free or bound in a formula made up of logical connectives—(</a:t>
            </a:r>
            <a:r>
              <a:rPr lang="en-IN" i="1" dirty="0">
                <a:latin typeface="Minion-Italic"/>
              </a:rPr>
              <a:t>F</a:t>
            </a:r>
            <a:r>
              <a:rPr lang="en-IN" sz="1400" dirty="0">
                <a:latin typeface="Minion-Regular"/>
              </a:rPr>
              <a:t>1 </a:t>
            </a:r>
            <a:r>
              <a:rPr lang="en-IN" sz="1600" b="1" dirty="0">
                <a:latin typeface="AkzidenzGroteskBE-Md"/>
              </a:rPr>
              <a:t>AND </a:t>
            </a:r>
            <a:r>
              <a:rPr lang="en-IN" i="1" dirty="0">
                <a:latin typeface="Minion-Italic"/>
              </a:rPr>
              <a:t>F</a:t>
            </a:r>
            <a:r>
              <a:rPr lang="en-IN" sz="1400" dirty="0">
                <a:latin typeface="Minion-Regular"/>
              </a:rPr>
              <a:t>2</a:t>
            </a:r>
            <a:r>
              <a:rPr lang="en-IN" dirty="0">
                <a:latin typeface="Minion-Regular"/>
              </a:rPr>
              <a:t>), (</a:t>
            </a:r>
            <a:r>
              <a:rPr lang="en-IN" i="1" dirty="0">
                <a:latin typeface="Minion-Italic"/>
              </a:rPr>
              <a:t>F</a:t>
            </a:r>
            <a:r>
              <a:rPr lang="en-IN" sz="1400" dirty="0">
                <a:latin typeface="Minion-Regular"/>
              </a:rPr>
              <a:t>1 </a:t>
            </a:r>
            <a:r>
              <a:rPr lang="en-IN" sz="1600" b="1" dirty="0">
                <a:latin typeface="AkzidenzGroteskBE-Md"/>
              </a:rPr>
              <a:t>OR </a:t>
            </a:r>
            <a:r>
              <a:rPr lang="en-IN" i="1" dirty="0">
                <a:latin typeface="Minion-Italic"/>
              </a:rPr>
              <a:t>F</a:t>
            </a:r>
            <a:r>
              <a:rPr lang="en-IN" sz="1400" dirty="0">
                <a:latin typeface="Minion-Regular"/>
              </a:rPr>
              <a:t>2</a:t>
            </a:r>
            <a:r>
              <a:rPr lang="en-IN" dirty="0">
                <a:latin typeface="Minion-Regular"/>
              </a:rPr>
              <a:t>), </a:t>
            </a:r>
            <a:r>
              <a:rPr lang="en-IN" sz="1600" b="1" dirty="0">
                <a:latin typeface="AkzidenzGroteskBE-Md"/>
              </a:rPr>
              <a:t>NOT</a:t>
            </a:r>
            <a:r>
              <a:rPr lang="en-IN" dirty="0">
                <a:latin typeface="Minion-Regular"/>
              </a:rPr>
              <a:t>(</a:t>
            </a:r>
            <a:r>
              <a:rPr lang="en-IN" i="1" dirty="0">
                <a:latin typeface="Minion-Italic"/>
              </a:rPr>
              <a:t>F</a:t>
            </a:r>
            <a:r>
              <a:rPr lang="en-IN" sz="1400" dirty="0">
                <a:latin typeface="Minion-Regular"/>
              </a:rPr>
              <a:t>1</a:t>
            </a:r>
            <a:r>
              <a:rPr lang="en-IN" dirty="0">
                <a:latin typeface="Minion-Regular"/>
              </a:rPr>
              <a:t>), and </a:t>
            </a:r>
            <a:r>
              <a:rPr lang="en-IN" sz="1600" b="1" dirty="0">
                <a:latin typeface="AkzidenzGroteskBE-Md"/>
              </a:rPr>
              <a:t>NOT</a:t>
            </a:r>
            <a:r>
              <a:rPr lang="en-IN" dirty="0">
                <a:latin typeface="Minion-Regular"/>
              </a:rPr>
              <a:t>(</a:t>
            </a:r>
            <a:r>
              <a:rPr lang="en-IN" i="1" dirty="0">
                <a:latin typeface="Minion-Italic"/>
              </a:rPr>
              <a:t>F)</a:t>
            </a:r>
            <a:r>
              <a:rPr lang="en-IN" dirty="0">
                <a:latin typeface="Minion-Regular"/>
              </a:rPr>
              <a:t>— depending on whether it is free or bound in </a:t>
            </a:r>
            <a:r>
              <a:rPr lang="en-IN" i="1" dirty="0">
                <a:latin typeface="Minion-Italic"/>
              </a:rPr>
              <a:t>F</a:t>
            </a:r>
            <a:r>
              <a:rPr lang="en-IN" sz="1400" dirty="0">
                <a:latin typeface="Minion-Regular"/>
              </a:rPr>
              <a:t>1 </a:t>
            </a:r>
            <a:r>
              <a:rPr lang="en-IN" dirty="0">
                <a:latin typeface="Minion-Regular"/>
              </a:rPr>
              <a:t>or </a:t>
            </a:r>
            <a:r>
              <a:rPr lang="en-IN" i="1" dirty="0">
                <a:latin typeface="Minion-Italic"/>
              </a:rPr>
              <a:t>F</a:t>
            </a:r>
            <a:r>
              <a:rPr lang="en-IN" sz="1400" dirty="0">
                <a:latin typeface="Minion-Regular"/>
              </a:rPr>
              <a:t>2 </a:t>
            </a:r>
            <a:r>
              <a:rPr lang="en-IN" dirty="0">
                <a:latin typeface="Minion-Regular"/>
              </a:rPr>
              <a:t>(if it occurs in either).</a:t>
            </a:r>
          </a:p>
          <a:p>
            <a:r>
              <a:rPr lang="en-IN" dirty="0">
                <a:solidFill>
                  <a:srgbClr val="7030A0"/>
                </a:solidFill>
                <a:latin typeface="Minion-Regular"/>
              </a:rPr>
              <a:t>Consider </a:t>
            </a:r>
            <a:r>
              <a:rPr lang="en-IN" dirty="0" err="1">
                <a:solidFill>
                  <a:srgbClr val="7030A0"/>
                </a:solidFill>
                <a:latin typeface="Minion-Regular"/>
              </a:rPr>
              <a:t>eg</a:t>
            </a:r>
            <a:r>
              <a:rPr lang="en-IN" dirty="0">
                <a:latin typeface="Minion-Regular"/>
              </a:rPr>
              <a:t>:</a:t>
            </a:r>
            <a:endParaRPr lang="en-IN" dirty="0"/>
          </a:p>
        </p:txBody>
      </p:sp>
      <p:cxnSp>
        <p:nvCxnSpPr>
          <p:cNvPr id="11" name="Straight Connector 10"/>
          <p:cNvCxnSpPr/>
          <p:nvPr/>
        </p:nvCxnSpPr>
        <p:spPr>
          <a:xfrm>
            <a:off x="6475751" y="1295400"/>
            <a:ext cx="0" cy="5285282"/>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38055" y="4561048"/>
            <a:ext cx="4547537" cy="1200329"/>
          </a:xfrm>
          <a:prstGeom prst="rect">
            <a:avLst/>
          </a:prstGeom>
        </p:spPr>
        <p:txBody>
          <a:bodyPr wrap="square">
            <a:spAutoFit/>
          </a:bodyPr>
          <a:lstStyle/>
          <a:p>
            <a:r>
              <a:rPr lang="en-IN" dirty="0">
                <a:latin typeface="Minion-Regular"/>
              </a:rPr>
              <a:t>The tuple variable </a:t>
            </a:r>
            <a:r>
              <a:rPr lang="en-IN" i="1" dirty="0">
                <a:latin typeface="Minion-Italic"/>
              </a:rPr>
              <a:t>d </a:t>
            </a:r>
            <a:r>
              <a:rPr lang="en-IN" dirty="0">
                <a:latin typeface="Minion-Regular"/>
              </a:rPr>
              <a:t>is free in both </a:t>
            </a:r>
            <a:r>
              <a:rPr lang="en-IN" i="1" dirty="0">
                <a:latin typeface="Minion-Italic"/>
              </a:rPr>
              <a:t>F</a:t>
            </a:r>
            <a:r>
              <a:rPr lang="en-IN" sz="1400" dirty="0">
                <a:latin typeface="Minion-Regular"/>
              </a:rPr>
              <a:t>1 </a:t>
            </a:r>
            <a:r>
              <a:rPr lang="en-IN" dirty="0">
                <a:latin typeface="Minion-Regular"/>
              </a:rPr>
              <a:t>and </a:t>
            </a:r>
            <a:r>
              <a:rPr lang="en-IN" i="1" dirty="0">
                <a:latin typeface="Minion-Italic"/>
              </a:rPr>
              <a:t>F</a:t>
            </a:r>
            <a:r>
              <a:rPr lang="en-IN" sz="1400" dirty="0">
                <a:latin typeface="Minion-Regular"/>
              </a:rPr>
              <a:t>2</a:t>
            </a:r>
            <a:r>
              <a:rPr lang="en-IN" dirty="0">
                <a:latin typeface="Minion-Regular"/>
              </a:rPr>
              <a:t>, whereas it is bound to the       quantifier</a:t>
            </a:r>
          </a:p>
          <a:p>
            <a:r>
              <a:rPr lang="en-IN" dirty="0">
                <a:latin typeface="Minion-Regular"/>
              </a:rPr>
              <a:t>in </a:t>
            </a:r>
            <a:r>
              <a:rPr lang="en-IN" i="1" dirty="0">
                <a:latin typeface="Minion-Italic"/>
              </a:rPr>
              <a:t>F</a:t>
            </a:r>
            <a:r>
              <a:rPr lang="en-IN" sz="1400" dirty="0">
                <a:latin typeface="Minion-Regular"/>
              </a:rPr>
              <a:t>3</a:t>
            </a:r>
            <a:r>
              <a:rPr lang="en-IN" dirty="0">
                <a:latin typeface="Minion-Regular"/>
              </a:rPr>
              <a:t>. Variable </a:t>
            </a:r>
            <a:r>
              <a:rPr lang="en-IN" i="1" dirty="0">
                <a:latin typeface="Minion-Italic"/>
              </a:rPr>
              <a:t>t </a:t>
            </a:r>
            <a:r>
              <a:rPr lang="en-IN" dirty="0">
                <a:latin typeface="Minion-Regular"/>
              </a:rPr>
              <a:t>is bound to the (     ) quantifier in </a:t>
            </a:r>
            <a:r>
              <a:rPr lang="en-IN" i="1" dirty="0">
                <a:latin typeface="Minion-Italic"/>
              </a:rPr>
              <a:t>F</a:t>
            </a:r>
            <a:r>
              <a:rPr lang="en-IN" sz="1400" dirty="0">
                <a:latin typeface="Minion-Regular"/>
              </a:rPr>
              <a:t>2</a:t>
            </a:r>
            <a:r>
              <a:rPr lang="en-IN" dirty="0">
                <a:latin typeface="Minion-Regular"/>
              </a:rPr>
              <a:t>.</a:t>
            </a:r>
            <a:endParaRPr lang="en-IN" dirty="0"/>
          </a:p>
        </p:txBody>
      </p:sp>
      <p:pic>
        <p:nvPicPr>
          <p:cNvPr id="13" name="Picture 12"/>
          <p:cNvPicPr>
            <a:picLocks noChangeAspect="1"/>
          </p:cNvPicPr>
          <p:nvPr/>
        </p:nvPicPr>
        <p:blipFill>
          <a:blip r:embed="rId5"/>
          <a:stretch>
            <a:fillRect/>
          </a:stretch>
        </p:blipFill>
        <p:spPr>
          <a:xfrm>
            <a:off x="10118985" y="5161212"/>
            <a:ext cx="228600" cy="342900"/>
          </a:xfrm>
          <a:prstGeom prst="rect">
            <a:avLst/>
          </a:prstGeom>
        </p:spPr>
      </p:pic>
      <p:pic>
        <p:nvPicPr>
          <p:cNvPr id="14" name="Picture 13"/>
          <p:cNvPicPr>
            <a:picLocks noChangeAspect="1"/>
          </p:cNvPicPr>
          <p:nvPr/>
        </p:nvPicPr>
        <p:blipFill>
          <a:blip r:embed="rId6"/>
          <a:stretch>
            <a:fillRect/>
          </a:stretch>
        </p:blipFill>
        <p:spPr>
          <a:xfrm>
            <a:off x="9854484" y="4856412"/>
            <a:ext cx="266700" cy="304800"/>
          </a:xfrm>
          <a:prstGeom prst="rect">
            <a:avLst/>
          </a:prstGeom>
        </p:spPr>
      </p:pic>
      <p:pic>
        <p:nvPicPr>
          <p:cNvPr id="15" name="Picture 14"/>
          <p:cNvPicPr>
            <a:picLocks noChangeAspect="1"/>
          </p:cNvPicPr>
          <p:nvPr/>
        </p:nvPicPr>
        <p:blipFill>
          <a:blip r:embed="rId7"/>
          <a:stretch>
            <a:fillRect/>
          </a:stretch>
        </p:blipFill>
        <p:spPr>
          <a:xfrm>
            <a:off x="196538" y="4589925"/>
            <a:ext cx="6052812" cy="1757268"/>
          </a:xfrm>
          <a:prstGeom prst="rect">
            <a:avLst/>
          </a:prstGeom>
        </p:spPr>
      </p:pic>
    </p:spTree>
    <p:extLst>
      <p:ext uri="{BB962C8B-B14F-4D97-AF65-F5344CB8AC3E}">
        <p14:creationId xmlns:p14="http://schemas.microsoft.com/office/powerpoint/2010/main" val="1987378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435E333-A375-479B-B252-E93B3C8B8C5B}"/>
              </a:ext>
            </a:extLst>
          </p:cNvPr>
          <p:cNvGraphicFramePr>
            <a:graphicFrameLocks noGrp="1"/>
          </p:cNvGraphicFramePr>
          <p:nvPr>
            <p:ph idx="1"/>
            <p:extLst>
              <p:ext uri="{D42A27DB-BD31-4B8C-83A1-F6EECF244321}">
                <p14:modId xmlns:p14="http://schemas.microsoft.com/office/powerpoint/2010/main" val="150307749"/>
              </p:ext>
            </p:extLst>
          </p:nvPr>
        </p:nvGraphicFramePr>
        <p:xfrm>
          <a:off x="523037" y="1547745"/>
          <a:ext cx="3482907" cy="2003747"/>
        </p:xfrm>
        <a:graphic>
          <a:graphicData uri="http://schemas.openxmlformats.org/drawingml/2006/table">
            <a:tbl>
              <a:tblPr/>
              <a:tblGrid>
                <a:gridCol w="1160969">
                  <a:extLst>
                    <a:ext uri="{9D8B030D-6E8A-4147-A177-3AD203B41FA5}">
                      <a16:colId xmlns:a16="http://schemas.microsoft.com/office/drawing/2014/main" val="2952588820"/>
                    </a:ext>
                  </a:extLst>
                </a:gridCol>
                <a:gridCol w="1160969">
                  <a:extLst>
                    <a:ext uri="{9D8B030D-6E8A-4147-A177-3AD203B41FA5}">
                      <a16:colId xmlns:a16="http://schemas.microsoft.com/office/drawing/2014/main" val="2451070319"/>
                    </a:ext>
                  </a:extLst>
                </a:gridCol>
                <a:gridCol w="1160969">
                  <a:extLst>
                    <a:ext uri="{9D8B030D-6E8A-4147-A177-3AD203B41FA5}">
                      <a16:colId xmlns:a16="http://schemas.microsoft.com/office/drawing/2014/main" val="1326570222"/>
                    </a:ext>
                  </a:extLst>
                </a:gridCol>
              </a:tblGrid>
              <a:tr h="439107">
                <a:tc>
                  <a:txBody>
                    <a:bodyPr/>
                    <a:lstStyle/>
                    <a:p>
                      <a:pPr algn="ctr" fontAlgn="base"/>
                      <a:r>
                        <a:rPr lang="en-US" sz="1400" b="0" dirty="0">
                          <a:solidFill>
                            <a:schemeClr val="bg1"/>
                          </a:solidFill>
                          <a:effectLst/>
                          <a:latin typeface="Abadi" panose="020B0604020104020204" pitchFamily="34" charset="0"/>
                        </a:rPr>
                        <a:t>Loan number</a:t>
                      </a:r>
                    </a:p>
                  </a:txBody>
                  <a:tcPr marL="50800" marR="50800" marT="50800" marB="50800" anchor="ctr">
                    <a:lnL>
                      <a:noFill/>
                    </a:lnL>
                    <a:lnR>
                      <a:noFill/>
                    </a:lnR>
                    <a:lnT>
                      <a:noFill/>
                    </a:lnT>
                    <a:lnB>
                      <a:noFill/>
                    </a:lnB>
                    <a:solidFill>
                      <a:srgbClr val="4CB96B"/>
                    </a:solidFill>
                  </a:tcPr>
                </a:tc>
                <a:tc>
                  <a:txBody>
                    <a:bodyPr/>
                    <a:lstStyle/>
                    <a:p>
                      <a:pPr algn="ctr" fontAlgn="base"/>
                      <a:r>
                        <a:rPr lang="en-US" sz="1400" b="0" dirty="0">
                          <a:solidFill>
                            <a:schemeClr val="bg1"/>
                          </a:solidFill>
                          <a:effectLst/>
                          <a:latin typeface="Abadi" panose="020B0604020104020204" pitchFamily="34" charset="0"/>
                        </a:rPr>
                        <a:t>Branch name</a:t>
                      </a:r>
                    </a:p>
                  </a:txBody>
                  <a:tcPr marL="50800" marR="50800" marT="50800" marB="50800" anchor="ctr">
                    <a:lnL>
                      <a:noFill/>
                    </a:lnL>
                    <a:lnR>
                      <a:noFill/>
                    </a:lnR>
                    <a:lnT>
                      <a:noFill/>
                    </a:lnT>
                    <a:lnB>
                      <a:noFill/>
                    </a:lnB>
                    <a:solidFill>
                      <a:srgbClr val="4CB96B"/>
                    </a:solidFill>
                  </a:tcPr>
                </a:tc>
                <a:tc>
                  <a:txBody>
                    <a:bodyPr/>
                    <a:lstStyle/>
                    <a:p>
                      <a:pPr algn="ctr" fontAlgn="base"/>
                      <a:r>
                        <a:rPr lang="en-US" sz="1400" b="0" dirty="0">
                          <a:solidFill>
                            <a:schemeClr val="bg1"/>
                          </a:solidFill>
                          <a:effectLst/>
                          <a:latin typeface="Abadi" panose="020B0604020104020204" pitchFamily="34" charset="0"/>
                        </a:rPr>
                        <a:t>Amount</a:t>
                      </a:r>
                    </a:p>
                  </a:txBody>
                  <a:tcPr marL="50800" marR="50800" marT="50800" marB="50800" anchor="ctr">
                    <a:lnL>
                      <a:noFill/>
                    </a:lnL>
                    <a:lnR>
                      <a:noFill/>
                    </a:lnR>
                    <a:lnT>
                      <a:noFill/>
                    </a:lnT>
                    <a:lnB>
                      <a:noFill/>
                    </a:lnB>
                    <a:solidFill>
                      <a:srgbClr val="4CB96B"/>
                    </a:solidFill>
                  </a:tcPr>
                </a:tc>
                <a:extLst>
                  <a:ext uri="{0D108BD9-81ED-4DB2-BD59-A6C34878D82A}">
                    <a16:rowId xmlns:a16="http://schemas.microsoft.com/office/drawing/2014/main" val="3220543174"/>
                  </a:ext>
                </a:extLst>
              </a:tr>
              <a:tr h="306108">
                <a:tc>
                  <a:txBody>
                    <a:bodyPr/>
                    <a:lstStyle/>
                    <a:p>
                      <a:pPr algn="ctr" fontAlgn="base"/>
                      <a:r>
                        <a:rPr lang="en-US" sz="1400" b="0">
                          <a:effectLst/>
                          <a:latin typeface="Abadi" panose="020B0604020104020204" pitchFamily="34" charset="0"/>
                        </a:rPr>
                        <a:t>L33</a:t>
                      </a:r>
                    </a:p>
                  </a:txBody>
                  <a:tcPr marL="63500" marR="63500" marT="88900" marB="88900" anchor="ctr">
                    <a:lnL>
                      <a:noFill/>
                    </a:lnL>
                    <a:lnR>
                      <a:noFill/>
                    </a:lnR>
                    <a:lnT>
                      <a:noFill/>
                    </a:lnT>
                    <a:lnB>
                      <a:noFill/>
                    </a:lnB>
                    <a:solidFill>
                      <a:srgbClr val="FFFFFF"/>
                    </a:solidFill>
                  </a:tcPr>
                </a:tc>
                <a:tc>
                  <a:txBody>
                    <a:bodyPr/>
                    <a:lstStyle/>
                    <a:p>
                      <a:pPr algn="ctr" fontAlgn="base"/>
                      <a:r>
                        <a:rPr lang="en-US" sz="1400" b="0">
                          <a:effectLst/>
                          <a:latin typeface="Abadi" panose="020B0604020104020204" pitchFamily="34" charset="0"/>
                        </a:rPr>
                        <a:t>ABC</a:t>
                      </a:r>
                    </a:p>
                  </a:txBody>
                  <a:tcPr marL="63500" marR="63500" marT="88900" marB="88900" anchor="ctr">
                    <a:lnL>
                      <a:noFill/>
                    </a:lnL>
                    <a:lnR>
                      <a:noFill/>
                    </a:lnR>
                    <a:lnT>
                      <a:noFill/>
                    </a:lnT>
                    <a:lnB>
                      <a:noFill/>
                    </a:lnB>
                    <a:solidFill>
                      <a:srgbClr val="FFFFFF"/>
                    </a:solidFill>
                  </a:tcPr>
                </a:tc>
                <a:tc>
                  <a:txBody>
                    <a:bodyPr/>
                    <a:lstStyle/>
                    <a:p>
                      <a:pPr algn="ctr" fontAlgn="base"/>
                      <a:r>
                        <a:rPr lang="en-US" sz="1400" b="0" dirty="0">
                          <a:effectLst/>
                          <a:latin typeface="Abadi" panose="020B0604020104020204" pitchFamily="34" charset="0"/>
                        </a:rPr>
                        <a:t>10000</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2229444003"/>
                  </a:ext>
                </a:extLst>
              </a:tr>
              <a:tr h="306108">
                <a:tc>
                  <a:txBody>
                    <a:bodyPr/>
                    <a:lstStyle/>
                    <a:p>
                      <a:pPr algn="ctr" fontAlgn="base"/>
                      <a:r>
                        <a:rPr lang="en-US" sz="1400" b="0">
                          <a:effectLst/>
                          <a:latin typeface="Abadi" panose="020B0604020104020204" pitchFamily="34" charset="0"/>
                        </a:rPr>
                        <a:t>L35</a:t>
                      </a:r>
                    </a:p>
                  </a:txBody>
                  <a:tcPr marL="63500" marR="63500" marT="88900" marB="88900" anchor="ctr">
                    <a:lnL>
                      <a:noFill/>
                    </a:lnL>
                    <a:lnR>
                      <a:noFill/>
                    </a:lnR>
                    <a:lnT>
                      <a:noFill/>
                    </a:lnT>
                    <a:lnB>
                      <a:noFill/>
                    </a:lnB>
                    <a:solidFill>
                      <a:srgbClr val="FFFFFF"/>
                    </a:solidFill>
                  </a:tcPr>
                </a:tc>
                <a:tc>
                  <a:txBody>
                    <a:bodyPr/>
                    <a:lstStyle/>
                    <a:p>
                      <a:pPr algn="ctr" fontAlgn="base"/>
                      <a:r>
                        <a:rPr lang="en-US" sz="1400" b="0">
                          <a:effectLst/>
                          <a:latin typeface="Abadi" panose="020B0604020104020204" pitchFamily="34" charset="0"/>
                        </a:rPr>
                        <a:t>DEF</a:t>
                      </a:r>
                    </a:p>
                  </a:txBody>
                  <a:tcPr marL="63500" marR="63500" marT="88900" marB="88900" anchor="ctr">
                    <a:lnL>
                      <a:noFill/>
                    </a:lnL>
                    <a:lnR>
                      <a:noFill/>
                    </a:lnR>
                    <a:lnT>
                      <a:noFill/>
                    </a:lnT>
                    <a:lnB>
                      <a:noFill/>
                    </a:lnB>
                    <a:solidFill>
                      <a:srgbClr val="FFFFFF"/>
                    </a:solidFill>
                  </a:tcPr>
                </a:tc>
                <a:tc>
                  <a:txBody>
                    <a:bodyPr/>
                    <a:lstStyle/>
                    <a:p>
                      <a:pPr algn="ctr" fontAlgn="base"/>
                      <a:r>
                        <a:rPr lang="en-US" sz="1400" b="0">
                          <a:effectLst/>
                          <a:latin typeface="Abadi" panose="020B0604020104020204" pitchFamily="34" charset="0"/>
                        </a:rPr>
                        <a:t>15000</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2900193471"/>
                  </a:ext>
                </a:extLst>
              </a:tr>
              <a:tr h="306108">
                <a:tc>
                  <a:txBody>
                    <a:bodyPr/>
                    <a:lstStyle/>
                    <a:p>
                      <a:pPr algn="ctr" fontAlgn="base"/>
                      <a:r>
                        <a:rPr lang="en-US" sz="1400" b="0">
                          <a:effectLst/>
                          <a:latin typeface="Abadi" panose="020B0604020104020204" pitchFamily="34" charset="0"/>
                        </a:rPr>
                        <a:t>L49</a:t>
                      </a:r>
                    </a:p>
                  </a:txBody>
                  <a:tcPr marL="63500" marR="63500" marT="88900" marB="88900" anchor="ctr">
                    <a:lnL>
                      <a:noFill/>
                    </a:lnL>
                    <a:lnR>
                      <a:noFill/>
                    </a:lnR>
                    <a:lnT>
                      <a:noFill/>
                    </a:lnT>
                    <a:lnB>
                      <a:noFill/>
                    </a:lnB>
                    <a:solidFill>
                      <a:srgbClr val="FFFFFF"/>
                    </a:solidFill>
                  </a:tcPr>
                </a:tc>
                <a:tc>
                  <a:txBody>
                    <a:bodyPr/>
                    <a:lstStyle/>
                    <a:p>
                      <a:pPr algn="ctr" fontAlgn="base"/>
                      <a:r>
                        <a:rPr lang="en-US" sz="1400" b="0">
                          <a:effectLst/>
                          <a:latin typeface="Abadi" panose="020B0604020104020204" pitchFamily="34" charset="0"/>
                        </a:rPr>
                        <a:t>GHI</a:t>
                      </a:r>
                    </a:p>
                  </a:txBody>
                  <a:tcPr marL="63500" marR="63500" marT="88900" marB="88900" anchor="ctr">
                    <a:lnL>
                      <a:noFill/>
                    </a:lnL>
                    <a:lnR>
                      <a:noFill/>
                    </a:lnR>
                    <a:lnT>
                      <a:noFill/>
                    </a:lnT>
                    <a:lnB>
                      <a:noFill/>
                    </a:lnB>
                    <a:solidFill>
                      <a:srgbClr val="FFFFFF"/>
                    </a:solidFill>
                  </a:tcPr>
                </a:tc>
                <a:tc>
                  <a:txBody>
                    <a:bodyPr/>
                    <a:lstStyle/>
                    <a:p>
                      <a:pPr algn="ctr" fontAlgn="base"/>
                      <a:r>
                        <a:rPr lang="en-US" sz="1400" b="0">
                          <a:effectLst/>
                          <a:latin typeface="Abadi" panose="020B0604020104020204" pitchFamily="34" charset="0"/>
                        </a:rPr>
                        <a:t>9000</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469075531"/>
                  </a:ext>
                </a:extLst>
              </a:tr>
              <a:tr h="306108">
                <a:tc>
                  <a:txBody>
                    <a:bodyPr/>
                    <a:lstStyle/>
                    <a:p>
                      <a:pPr algn="ctr" fontAlgn="base"/>
                      <a:r>
                        <a:rPr lang="en-US" sz="1400" b="0" dirty="0">
                          <a:effectLst/>
                          <a:latin typeface="Abadi" panose="020B0604020104020204" pitchFamily="34" charset="0"/>
                        </a:rPr>
                        <a:t>L98</a:t>
                      </a:r>
                    </a:p>
                  </a:txBody>
                  <a:tcPr marL="63500" marR="63500" marT="88900" marB="88900" anchor="ctr">
                    <a:lnL>
                      <a:noFill/>
                    </a:lnL>
                    <a:lnR>
                      <a:noFill/>
                    </a:lnR>
                    <a:lnT>
                      <a:noFill/>
                    </a:lnT>
                    <a:lnB>
                      <a:noFill/>
                    </a:lnB>
                    <a:solidFill>
                      <a:srgbClr val="FFFFFF"/>
                    </a:solidFill>
                  </a:tcPr>
                </a:tc>
                <a:tc>
                  <a:txBody>
                    <a:bodyPr/>
                    <a:lstStyle/>
                    <a:p>
                      <a:pPr algn="ctr" fontAlgn="base"/>
                      <a:r>
                        <a:rPr lang="en-US" sz="1400" b="0">
                          <a:effectLst/>
                          <a:latin typeface="Abadi" panose="020B0604020104020204" pitchFamily="34" charset="0"/>
                        </a:rPr>
                        <a:t>DEF</a:t>
                      </a:r>
                    </a:p>
                  </a:txBody>
                  <a:tcPr marL="63500" marR="63500" marT="88900" marB="88900" anchor="ctr">
                    <a:lnL>
                      <a:noFill/>
                    </a:lnL>
                    <a:lnR>
                      <a:noFill/>
                    </a:lnR>
                    <a:lnT>
                      <a:noFill/>
                    </a:lnT>
                    <a:lnB>
                      <a:noFill/>
                    </a:lnB>
                    <a:solidFill>
                      <a:srgbClr val="FFFFFF"/>
                    </a:solidFill>
                  </a:tcPr>
                </a:tc>
                <a:tc>
                  <a:txBody>
                    <a:bodyPr/>
                    <a:lstStyle/>
                    <a:p>
                      <a:pPr algn="ctr" fontAlgn="base"/>
                      <a:r>
                        <a:rPr lang="en-US" sz="1400" b="0" dirty="0">
                          <a:effectLst/>
                          <a:latin typeface="Abadi" panose="020B0604020104020204" pitchFamily="34" charset="0"/>
                        </a:rPr>
                        <a:t>65000</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3707511231"/>
                  </a:ext>
                </a:extLst>
              </a:tr>
            </a:tbl>
          </a:graphicData>
        </a:graphic>
      </p:graphicFrame>
      <p:graphicFrame>
        <p:nvGraphicFramePr>
          <p:cNvPr id="8" name="Content Placeholder 7">
            <a:extLst>
              <a:ext uri="{FF2B5EF4-FFF2-40B4-BE49-F238E27FC236}">
                <a16:creationId xmlns:a16="http://schemas.microsoft.com/office/drawing/2014/main" id="{0039EC93-0CB1-4C71-82F0-5B939290BD8A}"/>
              </a:ext>
            </a:extLst>
          </p:cNvPr>
          <p:cNvGraphicFramePr>
            <a:graphicFrameLocks noGrp="1"/>
          </p:cNvGraphicFramePr>
          <p:nvPr>
            <p:ph sz="quarter" idx="10"/>
            <p:extLst>
              <p:ext uri="{D42A27DB-BD31-4B8C-83A1-F6EECF244321}">
                <p14:modId xmlns:p14="http://schemas.microsoft.com/office/powerpoint/2010/main" val="2887642041"/>
              </p:ext>
            </p:extLst>
          </p:nvPr>
        </p:nvGraphicFramePr>
        <p:xfrm>
          <a:off x="704173" y="4802646"/>
          <a:ext cx="2713941" cy="1572160"/>
        </p:xfrm>
        <a:graphic>
          <a:graphicData uri="http://schemas.openxmlformats.org/drawingml/2006/table">
            <a:tbl>
              <a:tblPr/>
              <a:tblGrid>
                <a:gridCol w="904647">
                  <a:extLst>
                    <a:ext uri="{9D8B030D-6E8A-4147-A177-3AD203B41FA5}">
                      <a16:colId xmlns:a16="http://schemas.microsoft.com/office/drawing/2014/main" val="2750560303"/>
                    </a:ext>
                  </a:extLst>
                </a:gridCol>
                <a:gridCol w="904647">
                  <a:extLst>
                    <a:ext uri="{9D8B030D-6E8A-4147-A177-3AD203B41FA5}">
                      <a16:colId xmlns:a16="http://schemas.microsoft.com/office/drawing/2014/main" val="1899384810"/>
                    </a:ext>
                  </a:extLst>
                </a:gridCol>
                <a:gridCol w="904647">
                  <a:extLst>
                    <a:ext uri="{9D8B030D-6E8A-4147-A177-3AD203B41FA5}">
                      <a16:colId xmlns:a16="http://schemas.microsoft.com/office/drawing/2014/main" val="3208891883"/>
                    </a:ext>
                  </a:extLst>
                </a:gridCol>
              </a:tblGrid>
              <a:tr h="422398">
                <a:tc>
                  <a:txBody>
                    <a:bodyPr/>
                    <a:lstStyle/>
                    <a:p>
                      <a:pPr algn="ctr" fontAlgn="base"/>
                      <a:r>
                        <a:rPr lang="en-US" sz="1600" b="0" dirty="0">
                          <a:solidFill>
                            <a:schemeClr val="bg1"/>
                          </a:solidFill>
                          <a:effectLst/>
                        </a:rPr>
                        <a:t>Loan number</a:t>
                      </a:r>
                    </a:p>
                  </a:txBody>
                  <a:tcPr marL="35552" marR="35552" marT="35552" marB="35552" anchor="ctr">
                    <a:lnL>
                      <a:noFill/>
                    </a:lnL>
                    <a:lnR>
                      <a:noFill/>
                    </a:lnR>
                    <a:lnT>
                      <a:noFill/>
                    </a:lnT>
                    <a:lnB>
                      <a:noFill/>
                    </a:lnB>
                    <a:solidFill>
                      <a:srgbClr val="4CB96B"/>
                    </a:solidFill>
                  </a:tcPr>
                </a:tc>
                <a:tc>
                  <a:txBody>
                    <a:bodyPr/>
                    <a:lstStyle/>
                    <a:p>
                      <a:pPr algn="ctr" fontAlgn="base"/>
                      <a:r>
                        <a:rPr lang="en-US" sz="1600" b="0" dirty="0">
                          <a:solidFill>
                            <a:schemeClr val="bg1"/>
                          </a:solidFill>
                          <a:effectLst/>
                        </a:rPr>
                        <a:t>Branch name</a:t>
                      </a:r>
                    </a:p>
                  </a:txBody>
                  <a:tcPr marL="35552" marR="35552" marT="35552" marB="35552" anchor="ctr">
                    <a:lnL>
                      <a:noFill/>
                    </a:lnL>
                    <a:lnR>
                      <a:noFill/>
                    </a:lnR>
                    <a:lnT>
                      <a:noFill/>
                    </a:lnT>
                    <a:lnB>
                      <a:noFill/>
                    </a:lnB>
                    <a:solidFill>
                      <a:srgbClr val="4CB96B"/>
                    </a:solidFill>
                  </a:tcPr>
                </a:tc>
                <a:tc>
                  <a:txBody>
                    <a:bodyPr/>
                    <a:lstStyle/>
                    <a:p>
                      <a:pPr algn="ctr" fontAlgn="base"/>
                      <a:r>
                        <a:rPr lang="en-US" sz="1600" b="0" dirty="0">
                          <a:solidFill>
                            <a:schemeClr val="bg1"/>
                          </a:solidFill>
                          <a:effectLst/>
                        </a:rPr>
                        <a:t>Amount</a:t>
                      </a:r>
                    </a:p>
                  </a:txBody>
                  <a:tcPr marL="35552" marR="35552" marT="35552" marB="35552" anchor="ctr">
                    <a:lnL>
                      <a:noFill/>
                    </a:lnL>
                    <a:lnR>
                      <a:noFill/>
                    </a:lnR>
                    <a:lnT>
                      <a:noFill/>
                    </a:lnT>
                    <a:lnB>
                      <a:noFill/>
                    </a:lnB>
                    <a:solidFill>
                      <a:srgbClr val="4CB96B"/>
                    </a:solidFill>
                  </a:tcPr>
                </a:tc>
                <a:extLst>
                  <a:ext uri="{0D108BD9-81ED-4DB2-BD59-A6C34878D82A}">
                    <a16:rowId xmlns:a16="http://schemas.microsoft.com/office/drawing/2014/main" val="1554770731"/>
                  </a:ext>
                </a:extLst>
              </a:tr>
              <a:tr h="293947">
                <a:tc>
                  <a:txBody>
                    <a:bodyPr/>
                    <a:lstStyle/>
                    <a:p>
                      <a:pPr algn="ctr" fontAlgn="base"/>
                      <a:r>
                        <a:rPr lang="en-US" sz="1400" b="0">
                          <a:effectLst/>
                        </a:rPr>
                        <a:t>L33</a:t>
                      </a:r>
                    </a:p>
                  </a:txBody>
                  <a:tcPr marL="44440" marR="44440" marT="62216" marB="62216" anchor="ctr">
                    <a:lnL>
                      <a:noFill/>
                    </a:lnL>
                    <a:lnR>
                      <a:noFill/>
                    </a:lnR>
                    <a:lnT>
                      <a:noFill/>
                    </a:lnT>
                    <a:lnB>
                      <a:noFill/>
                    </a:lnB>
                    <a:solidFill>
                      <a:srgbClr val="FFFFFF"/>
                    </a:solidFill>
                  </a:tcPr>
                </a:tc>
                <a:tc>
                  <a:txBody>
                    <a:bodyPr/>
                    <a:lstStyle/>
                    <a:p>
                      <a:pPr algn="ctr" fontAlgn="base"/>
                      <a:r>
                        <a:rPr lang="en-US" sz="1400" b="0">
                          <a:effectLst/>
                        </a:rPr>
                        <a:t>ABC</a:t>
                      </a:r>
                    </a:p>
                  </a:txBody>
                  <a:tcPr marL="44440" marR="44440" marT="62216" marB="62216" anchor="ctr">
                    <a:lnL>
                      <a:noFill/>
                    </a:lnL>
                    <a:lnR>
                      <a:noFill/>
                    </a:lnR>
                    <a:lnT>
                      <a:noFill/>
                    </a:lnT>
                    <a:lnB>
                      <a:noFill/>
                    </a:lnB>
                    <a:solidFill>
                      <a:srgbClr val="FFFFFF"/>
                    </a:solidFill>
                  </a:tcPr>
                </a:tc>
                <a:tc>
                  <a:txBody>
                    <a:bodyPr/>
                    <a:lstStyle/>
                    <a:p>
                      <a:pPr algn="ctr" fontAlgn="base"/>
                      <a:r>
                        <a:rPr lang="en-US" sz="1400" b="0">
                          <a:effectLst/>
                        </a:rPr>
                        <a:t>10000</a:t>
                      </a:r>
                    </a:p>
                  </a:txBody>
                  <a:tcPr marL="44440" marR="44440" marT="62216" marB="62216" anchor="ctr">
                    <a:lnL>
                      <a:noFill/>
                    </a:lnL>
                    <a:lnR>
                      <a:noFill/>
                    </a:lnR>
                    <a:lnT>
                      <a:noFill/>
                    </a:lnT>
                    <a:lnB>
                      <a:noFill/>
                    </a:lnB>
                    <a:solidFill>
                      <a:srgbClr val="FFFFFF"/>
                    </a:solidFill>
                  </a:tcPr>
                </a:tc>
                <a:extLst>
                  <a:ext uri="{0D108BD9-81ED-4DB2-BD59-A6C34878D82A}">
                    <a16:rowId xmlns:a16="http://schemas.microsoft.com/office/drawing/2014/main" val="4043957654"/>
                  </a:ext>
                </a:extLst>
              </a:tr>
              <a:tr h="293947">
                <a:tc>
                  <a:txBody>
                    <a:bodyPr/>
                    <a:lstStyle/>
                    <a:p>
                      <a:pPr algn="ctr" fontAlgn="base"/>
                      <a:r>
                        <a:rPr lang="en-US" sz="1400" b="0">
                          <a:effectLst/>
                        </a:rPr>
                        <a:t>L35</a:t>
                      </a:r>
                    </a:p>
                  </a:txBody>
                  <a:tcPr marL="44440" marR="44440" marT="62216" marB="62216" anchor="ctr">
                    <a:lnL>
                      <a:noFill/>
                    </a:lnL>
                    <a:lnR>
                      <a:noFill/>
                    </a:lnR>
                    <a:lnT>
                      <a:noFill/>
                    </a:lnT>
                    <a:lnB>
                      <a:noFill/>
                    </a:lnB>
                    <a:solidFill>
                      <a:srgbClr val="FFFFFF"/>
                    </a:solidFill>
                  </a:tcPr>
                </a:tc>
                <a:tc>
                  <a:txBody>
                    <a:bodyPr/>
                    <a:lstStyle/>
                    <a:p>
                      <a:pPr algn="ctr" fontAlgn="base"/>
                      <a:r>
                        <a:rPr lang="en-US" sz="1400" b="0">
                          <a:effectLst/>
                        </a:rPr>
                        <a:t>DEF</a:t>
                      </a:r>
                    </a:p>
                  </a:txBody>
                  <a:tcPr marL="44440" marR="44440" marT="62216" marB="62216" anchor="ctr">
                    <a:lnL>
                      <a:noFill/>
                    </a:lnL>
                    <a:lnR>
                      <a:noFill/>
                    </a:lnR>
                    <a:lnT>
                      <a:noFill/>
                    </a:lnT>
                    <a:lnB>
                      <a:noFill/>
                    </a:lnB>
                    <a:solidFill>
                      <a:srgbClr val="FFFFFF"/>
                    </a:solidFill>
                  </a:tcPr>
                </a:tc>
                <a:tc>
                  <a:txBody>
                    <a:bodyPr/>
                    <a:lstStyle/>
                    <a:p>
                      <a:pPr algn="ctr" fontAlgn="base"/>
                      <a:r>
                        <a:rPr lang="en-US" sz="1400" b="0" dirty="0">
                          <a:effectLst/>
                        </a:rPr>
                        <a:t>15000</a:t>
                      </a:r>
                    </a:p>
                  </a:txBody>
                  <a:tcPr marL="44440" marR="44440" marT="62216" marB="62216" anchor="ctr">
                    <a:lnL>
                      <a:noFill/>
                    </a:lnL>
                    <a:lnR>
                      <a:noFill/>
                    </a:lnR>
                    <a:lnT>
                      <a:noFill/>
                    </a:lnT>
                    <a:lnB>
                      <a:noFill/>
                    </a:lnB>
                    <a:solidFill>
                      <a:srgbClr val="FFFFFF"/>
                    </a:solidFill>
                  </a:tcPr>
                </a:tc>
                <a:extLst>
                  <a:ext uri="{0D108BD9-81ED-4DB2-BD59-A6C34878D82A}">
                    <a16:rowId xmlns:a16="http://schemas.microsoft.com/office/drawing/2014/main" val="3132105158"/>
                  </a:ext>
                </a:extLst>
              </a:tr>
              <a:tr h="293947">
                <a:tc>
                  <a:txBody>
                    <a:bodyPr/>
                    <a:lstStyle/>
                    <a:p>
                      <a:pPr algn="ctr" fontAlgn="base"/>
                      <a:r>
                        <a:rPr lang="en-US" sz="1400" b="0">
                          <a:effectLst/>
                        </a:rPr>
                        <a:t>L98</a:t>
                      </a:r>
                    </a:p>
                  </a:txBody>
                  <a:tcPr marL="44440" marR="44440" marT="62216" marB="62216" anchor="ctr">
                    <a:lnL>
                      <a:noFill/>
                    </a:lnL>
                    <a:lnR>
                      <a:noFill/>
                    </a:lnR>
                    <a:lnT>
                      <a:noFill/>
                    </a:lnT>
                    <a:lnB>
                      <a:noFill/>
                    </a:lnB>
                    <a:solidFill>
                      <a:srgbClr val="FFFFFF"/>
                    </a:solidFill>
                  </a:tcPr>
                </a:tc>
                <a:tc>
                  <a:txBody>
                    <a:bodyPr/>
                    <a:lstStyle/>
                    <a:p>
                      <a:pPr algn="ctr" fontAlgn="base"/>
                      <a:r>
                        <a:rPr lang="en-US" sz="1400" b="0">
                          <a:effectLst/>
                        </a:rPr>
                        <a:t>DEF</a:t>
                      </a:r>
                    </a:p>
                  </a:txBody>
                  <a:tcPr marL="44440" marR="44440" marT="62216" marB="62216" anchor="ctr">
                    <a:lnL>
                      <a:noFill/>
                    </a:lnL>
                    <a:lnR>
                      <a:noFill/>
                    </a:lnR>
                    <a:lnT>
                      <a:noFill/>
                    </a:lnT>
                    <a:lnB>
                      <a:noFill/>
                    </a:lnB>
                    <a:solidFill>
                      <a:srgbClr val="FFFFFF"/>
                    </a:solidFill>
                  </a:tcPr>
                </a:tc>
                <a:tc>
                  <a:txBody>
                    <a:bodyPr/>
                    <a:lstStyle/>
                    <a:p>
                      <a:pPr algn="ctr" fontAlgn="base"/>
                      <a:r>
                        <a:rPr lang="en-US" sz="1400" b="0" dirty="0">
                          <a:effectLst/>
                        </a:rPr>
                        <a:t>65000</a:t>
                      </a:r>
                    </a:p>
                  </a:txBody>
                  <a:tcPr marL="44440" marR="44440" marT="62216" marB="62216" anchor="ctr">
                    <a:lnL>
                      <a:noFill/>
                    </a:lnL>
                    <a:lnR>
                      <a:noFill/>
                    </a:lnR>
                    <a:lnT>
                      <a:noFill/>
                    </a:lnT>
                    <a:lnB>
                      <a:noFill/>
                    </a:lnB>
                    <a:solidFill>
                      <a:srgbClr val="FFFFFF"/>
                    </a:solidFill>
                  </a:tcPr>
                </a:tc>
                <a:extLst>
                  <a:ext uri="{0D108BD9-81ED-4DB2-BD59-A6C34878D82A}">
                    <a16:rowId xmlns:a16="http://schemas.microsoft.com/office/drawing/2014/main" val="1642271621"/>
                  </a:ext>
                </a:extLst>
              </a:tr>
            </a:tbl>
          </a:graphicData>
        </a:graphic>
      </p:graphicFrame>
      <p:sp>
        <p:nvSpPr>
          <p:cNvPr id="6" name="TextBox 5">
            <a:extLst>
              <a:ext uri="{FF2B5EF4-FFF2-40B4-BE49-F238E27FC236}">
                <a16:creationId xmlns:a16="http://schemas.microsoft.com/office/drawing/2014/main" id="{E6BBFBD8-C626-4073-AFED-18F7D606C924}"/>
              </a:ext>
            </a:extLst>
          </p:cNvPr>
          <p:cNvSpPr txBox="1"/>
          <p:nvPr/>
        </p:nvSpPr>
        <p:spPr>
          <a:xfrm>
            <a:off x="523037" y="3720877"/>
            <a:ext cx="5049926" cy="646331"/>
          </a:xfrm>
          <a:prstGeom prst="rect">
            <a:avLst/>
          </a:prstGeom>
          <a:noFill/>
        </p:spPr>
        <p:txBody>
          <a:bodyPr wrap="square">
            <a:spAutoFit/>
          </a:bodyPr>
          <a:lstStyle/>
          <a:p>
            <a:r>
              <a:rPr lang="en-US" b="0" i="0" dirty="0">
                <a:solidFill>
                  <a:srgbClr val="273239"/>
                </a:solidFill>
                <a:effectLst/>
                <a:latin typeface="urw-din"/>
              </a:rPr>
              <a:t>Find the loan number, branch, amount of loans of greater than or equal to 10000 amount.</a:t>
            </a:r>
            <a:endParaRPr lang="en-US" dirty="0"/>
          </a:p>
        </p:txBody>
      </p:sp>
      <p:sp>
        <p:nvSpPr>
          <p:cNvPr id="7" name="Rectangle 1">
            <a:extLst>
              <a:ext uri="{FF2B5EF4-FFF2-40B4-BE49-F238E27FC236}">
                <a16:creationId xmlns:a16="http://schemas.microsoft.com/office/drawing/2014/main" id="{2AF309B8-5C8C-4939-BA48-3BA6C834A885}"/>
              </a:ext>
            </a:extLst>
          </p:cNvPr>
          <p:cNvSpPr>
            <a:spLocks noChangeArrowheads="1"/>
          </p:cNvSpPr>
          <p:nvPr/>
        </p:nvSpPr>
        <p:spPr bwMode="auto">
          <a:xfrm>
            <a:off x="523037" y="4381432"/>
            <a:ext cx="4310743" cy="310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73239"/>
                </a:solidFill>
                <a:effectLst/>
                <a:latin typeface="Consolas" panose="020B0609020204030204" pitchFamily="49" charset="0"/>
              </a:rPr>
              <a:t>{t| t ∈ loan ∧ t[amount]&gt;=10000</a:t>
            </a:r>
            <a:r>
              <a:rPr kumimoji="0" lang="en-US" altLang="en-US" sz="1200" b="0" i="0" u="none" strike="noStrike" cap="none" normalizeH="0" baseline="0" dirty="0">
                <a:ln>
                  <a:noFill/>
                </a:ln>
                <a:solidFill>
                  <a:srgbClr val="27323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Content Placeholder 2">
            <a:extLst>
              <a:ext uri="{FF2B5EF4-FFF2-40B4-BE49-F238E27FC236}">
                <a16:creationId xmlns:a16="http://schemas.microsoft.com/office/drawing/2014/main" id="{957FE737-1883-45F2-9108-E3AAD580C1BE}"/>
              </a:ext>
            </a:extLst>
          </p:cNvPr>
          <p:cNvSpPr txBox="1">
            <a:spLocks/>
          </p:cNvSpPr>
          <p:nvPr/>
        </p:nvSpPr>
        <p:spPr>
          <a:xfrm>
            <a:off x="406400" y="152400"/>
            <a:ext cx="8432800" cy="1143000"/>
          </a:xfrm>
          <a:prstGeom prst="rect">
            <a:avLst/>
          </a:prstGeom>
        </p:spPr>
        <p:txBody>
          <a:bodyPr vert="horz" lIns="91440" tIns="45720" rIns="91440" bIns="45720" rtlCol="0" anchor="ctr">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solidFill>
                  <a:srgbClr val="7030A0"/>
                </a:solidFill>
              </a:rPr>
              <a:t>Example: TRC</a:t>
            </a:r>
            <a:endParaRPr lang="en-US" dirty="0">
              <a:solidFill>
                <a:srgbClr val="7030A0"/>
              </a:solidFill>
            </a:endParaRPr>
          </a:p>
        </p:txBody>
      </p:sp>
      <p:sp>
        <p:nvSpPr>
          <p:cNvPr id="11" name="TextBox 10">
            <a:extLst>
              <a:ext uri="{FF2B5EF4-FFF2-40B4-BE49-F238E27FC236}">
                <a16:creationId xmlns:a16="http://schemas.microsoft.com/office/drawing/2014/main" id="{EF33AA3A-C991-46D8-ABDD-B4FC6F168ADC}"/>
              </a:ext>
            </a:extLst>
          </p:cNvPr>
          <p:cNvSpPr txBox="1"/>
          <p:nvPr/>
        </p:nvSpPr>
        <p:spPr>
          <a:xfrm>
            <a:off x="5475515" y="1464785"/>
            <a:ext cx="6096000" cy="646331"/>
          </a:xfrm>
          <a:prstGeom prst="rect">
            <a:avLst/>
          </a:prstGeom>
          <a:noFill/>
        </p:spPr>
        <p:txBody>
          <a:bodyPr wrap="square">
            <a:spAutoFit/>
          </a:bodyPr>
          <a:lstStyle/>
          <a:p>
            <a:r>
              <a:rPr lang="en-US" b="0" i="0" dirty="0">
                <a:solidFill>
                  <a:srgbClr val="273239"/>
                </a:solidFill>
                <a:effectLst/>
                <a:latin typeface="urw-din"/>
              </a:rPr>
              <a:t>Find the loan number for each loan of an amount greater or equal to 10000.</a:t>
            </a:r>
            <a:endParaRPr lang="en-US" dirty="0"/>
          </a:p>
        </p:txBody>
      </p:sp>
      <p:sp>
        <p:nvSpPr>
          <p:cNvPr id="12" name="Rectangle 2">
            <a:extLst>
              <a:ext uri="{FF2B5EF4-FFF2-40B4-BE49-F238E27FC236}">
                <a16:creationId xmlns:a16="http://schemas.microsoft.com/office/drawing/2014/main" id="{1F0EACB2-778E-41F9-8590-6406FFBEAE80}"/>
              </a:ext>
            </a:extLst>
          </p:cNvPr>
          <p:cNvSpPr>
            <a:spLocks noChangeArrowheads="1"/>
          </p:cNvSpPr>
          <p:nvPr/>
        </p:nvSpPr>
        <p:spPr bwMode="auto">
          <a:xfrm>
            <a:off x="5572963" y="2065059"/>
            <a:ext cx="6096000" cy="679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73239"/>
                </a:solidFill>
                <a:effectLst/>
                <a:latin typeface="Consolas" panose="020B0609020204030204" pitchFamily="49" charset="0"/>
              </a:rPr>
              <a:t>{t| ∃ s ∈ loan(t[loan number] = s[loan number] ∧ s[amount]&gt;=10000)}</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E24593-474D-4DA6-99C0-0CF8A360B71B}"/>
              </a:ext>
            </a:extLst>
          </p:cNvPr>
          <p:cNvGraphicFramePr>
            <a:graphicFrameLocks noGrp="1"/>
          </p:cNvGraphicFramePr>
          <p:nvPr>
            <p:extLst>
              <p:ext uri="{D42A27DB-BD31-4B8C-83A1-F6EECF244321}">
                <p14:modId xmlns:p14="http://schemas.microsoft.com/office/powerpoint/2010/main" val="295910322"/>
              </p:ext>
            </p:extLst>
          </p:nvPr>
        </p:nvGraphicFramePr>
        <p:xfrm>
          <a:off x="10173991" y="2411354"/>
          <a:ext cx="1592420" cy="1518920"/>
        </p:xfrm>
        <a:graphic>
          <a:graphicData uri="http://schemas.openxmlformats.org/drawingml/2006/table">
            <a:tbl>
              <a:tblPr/>
              <a:tblGrid>
                <a:gridCol w="1592420">
                  <a:extLst>
                    <a:ext uri="{9D8B030D-6E8A-4147-A177-3AD203B41FA5}">
                      <a16:colId xmlns:a16="http://schemas.microsoft.com/office/drawing/2014/main" val="1324371615"/>
                    </a:ext>
                  </a:extLst>
                </a:gridCol>
              </a:tblGrid>
              <a:tr h="330601">
                <a:tc>
                  <a:txBody>
                    <a:bodyPr/>
                    <a:lstStyle/>
                    <a:p>
                      <a:pPr algn="ctr" fontAlgn="base"/>
                      <a:r>
                        <a:rPr lang="en-US" sz="1600" b="0" dirty="0">
                          <a:solidFill>
                            <a:schemeClr val="bg1"/>
                          </a:solidFill>
                          <a:effectLst/>
                        </a:rPr>
                        <a:t>Loan number</a:t>
                      </a:r>
                    </a:p>
                  </a:txBody>
                  <a:tcPr marL="50800" marR="50800" marT="50800" marB="50800" anchor="ctr">
                    <a:lnL>
                      <a:noFill/>
                    </a:lnL>
                    <a:lnR>
                      <a:noFill/>
                    </a:lnR>
                    <a:lnT>
                      <a:noFill/>
                    </a:lnT>
                    <a:lnB>
                      <a:noFill/>
                    </a:lnB>
                    <a:solidFill>
                      <a:srgbClr val="4CB96B"/>
                    </a:solidFill>
                  </a:tcPr>
                </a:tc>
                <a:extLst>
                  <a:ext uri="{0D108BD9-81ED-4DB2-BD59-A6C34878D82A}">
                    <a16:rowId xmlns:a16="http://schemas.microsoft.com/office/drawing/2014/main" val="1459359219"/>
                  </a:ext>
                </a:extLst>
              </a:tr>
              <a:tr h="374358">
                <a:tc>
                  <a:txBody>
                    <a:bodyPr/>
                    <a:lstStyle/>
                    <a:p>
                      <a:pPr algn="ctr" fontAlgn="base"/>
                      <a:r>
                        <a:rPr lang="en-US" sz="1400" b="0" dirty="0">
                          <a:effectLst/>
                        </a:rPr>
                        <a:t>L33</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456181486"/>
                  </a:ext>
                </a:extLst>
              </a:tr>
              <a:tr h="374358">
                <a:tc>
                  <a:txBody>
                    <a:bodyPr/>
                    <a:lstStyle/>
                    <a:p>
                      <a:pPr algn="ctr" fontAlgn="base"/>
                      <a:r>
                        <a:rPr lang="en-US" sz="1400" b="0" dirty="0">
                          <a:effectLst/>
                        </a:rPr>
                        <a:t>L35</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384050371"/>
                  </a:ext>
                </a:extLst>
              </a:tr>
              <a:tr h="374358">
                <a:tc>
                  <a:txBody>
                    <a:bodyPr/>
                    <a:lstStyle/>
                    <a:p>
                      <a:pPr algn="ctr" fontAlgn="base"/>
                      <a:r>
                        <a:rPr lang="en-US" sz="1400" b="0" dirty="0">
                          <a:effectLst/>
                        </a:rPr>
                        <a:t>L98</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3551251412"/>
                  </a:ext>
                </a:extLst>
              </a:tr>
            </a:tbl>
          </a:graphicData>
        </a:graphic>
      </p:graphicFrame>
      <p:sp>
        <p:nvSpPr>
          <p:cNvPr id="15" name="TextBox 14">
            <a:extLst>
              <a:ext uri="{FF2B5EF4-FFF2-40B4-BE49-F238E27FC236}">
                <a16:creationId xmlns:a16="http://schemas.microsoft.com/office/drawing/2014/main" id="{874C0CBA-4913-4CC7-80DA-2B000E751EAC}"/>
              </a:ext>
            </a:extLst>
          </p:cNvPr>
          <p:cNvSpPr txBox="1"/>
          <p:nvPr/>
        </p:nvSpPr>
        <p:spPr>
          <a:xfrm>
            <a:off x="5391827" y="4523858"/>
            <a:ext cx="6096000" cy="646331"/>
          </a:xfrm>
          <a:prstGeom prst="rect">
            <a:avLst/>
          </a:prstGeom>
          <a:noFill/>
        </p:spPr>
        <p:txBody>
          <a:bodyPr wrap="square">
            <a:spAutoFit/>
          </a:bodyPr>
          <a:lstStyle/>
          <a:p>
            <a:r>
              <a:rPr lang="en-US" b="0" i="0" dirty="0">
                <a:solidFill>
                  <a:srgbClr val="273239"/>
                </a:solidFill>
                <a:effectLst/>
                <a:latin typeface="urw-din"/>
              </a:rPr>
              <a:t>Find the names of all customers who have a loan and an account at the bank.</a:t>
            </a:r>
            <a:endParaRPr lang="en-US" dirty="0"/>
          </a:p>
        </p:txBody>
      </p:sp>
      <p:graphicFrame>
        <p:nvGraphicFramePr>
          <p:cNvPr id="16" name="Table 15">
            <a:extLst>
              <a:ext uri="{FF2B5EF4-FFF2-40B4-BE49-F238E27FC236}">
                <a16:creationId xmlns:a16="http://schemas.microsoft.com/office/drawing/2014/main" id="{31DA7EDB-EEBA-4151-8B5E-D2D46293DA0E}"/>
              </a:ext>
            </a:extLst>
          </p:cNvPr>
          <p:cNvGraphicFramePr>
            <a:graphicFrameLocks noGrp="1"/>
          </p:cNvGraphicFramePr>
          <p:nvPr>
            <p:extLst>
              <p:ext uri="{D42A27DB-BD31-4B8C-83A1-F6EECF244321}">
                <p14:modId xmlns:p14="http://schemas.microsoft.com/office/powerpoint/2010/main" val="3896223936"/>
              </p:ext>
            </p:extLst>
          </p:nvPr>
        </p:nvGraphicFramePr>
        <p:xfrm>
          <a:off x="5267655" y="2904267"/>
          <a:ext cx="2492306" cy="1633220"/>
        </p:xfrm>
        <a:graphic>
          <a:graphicData uri="http://schemas.openxmlformats.org/drawingml/2006/table">
            <a:tbl>
              <a:tblPr/>
              <a:tblGrid>
                <a:gridCol w="1246153">
                  <a:extLst>
                    <a:ext uri="{9D8B030D-6E8A-4147-A177-3AD203B41FA5}">
                      <a16:colId xmlns:a16="http://schemas.microsoft.com/office/drawing/2014/main" val="2666203178"/>
                    </a:ext>
                  </a:extLst>
                </a:gridCol>
                <a:gridCol w="1246153">
                  <a:extLst>
                    <a:ext uri="{9D8B030D-6E8A-4147-A177-3AD203B41FA5}">
                      <a16:colId xmlns:a16="http://schemas.microsoft.com/office/drawing/2014/main" val="2341395657"/>
                    </a:ext>
                  </a:extLst>
                </a:gridCol>
              </a:tblGrid>
              <a:tr h="0">
                <a:tc>
                  <a:txBody>
                    <a:bodyPr/>
                    <a:lstStyle/>
                    <a:p>
                      <a:pPr algn="ctr" fontAlgn="base"/>
                      <a:r>
                        <a:rPr lang="en-US" sz="1400" b="0" dirty="0">
                          <a:solidFill>
                            <a:schemeClr val="bg1"/>
                          </a:solidFill>
                          <a:effectLst/>
                        </a:rPr>
                        <a:t>Customer name</a:t>
                      </a:r>
                    </a:p>
                  </a:txBody>
                  <a:tcPr marL="50800" marR="50800" marT="50800" marB="50800" anchor="ctr">
                    <a:lnL>
                      <a:noFill/>
                    </a:lnL>
                    <a:lnR>
                      <a:noFill/>
                    </a:lnR>
                    <a:lnT>
                      <a:noFill/>
                    </a:lnT>
                    <a:lnB>
                      <a:noFill/>
                    </a:lnB>
                    <a:solidFill>
                      <a:srgbClr val="4CB96B"/>
                    </a:solidFill>
                  </a:tcPr>
                </a:tc>
                <a:tc>
                  <a:txBody>
                    <a:bodyPr/>
                    <a:lstStyle/>
                    <a:p>
                      <a:pPr algn="ctr" fontAlgn="base"/>
                      <a:r>
                        <a:rPr lang="en-US" sz="1400" b="0" dirty="0">
                          <a:solidFill>
                            <a:schemeClr val="bg1"/>
                          </a:solidFill>
                          <a:effectLst/>
                        </a:rPr>
                        <a:t>Account number</a:t>
                      </a:r>
                    </a:p>
                  </a:txBody>
                  <a:tcPr marL="50800" marR="50800" marT="50800" marB="50800" anchor="ctr">
                    <a:lnL>
                      <a:noFill/>
                    </a:lnL>
                    <a:lnR>
                      <a:noFill/>
                    </a:lnR>
                    <a:lnT>
                      <a:noFill/>
                    </a:lnT>
                    <a:lnB>
                      <a:noFill/>
                    </a:lnB>
                    <a:solidFill>
                      <a:srgbClr val="4CB96B"/>
                    </a:solidFill>
                  </a:tcPr>
                </a:tc>
                <a:extLst>
                  <a:ext uri="{0D108BD9-81ED-4DB2-BD59-A6C34878D82A}">
                    <a16:rowId xmlns:a16="http://schemas.microsoft.com/office/drawing/2014/main" val="1690331969"/>
                  </a:ext>
                </a:extLst>
              </a:tr>
              <a:tr h="0">
                <a:tc>
                  <a:txBody>
                    <a:bodyPr/>
                    <a:lstStyle/>
                    <a:p>
                      <a:pPr algn="ctr" fontAlgn="base"/>
                      <a:r>
                        <a:rPr lang="en-US" sz="1250" b="0">
                          <a:effectLst/>
                        </a:rPr>
                        <a:t>Saurabh</a:t>
                      </a:r>
                    </a:p>
                  </a:txBody>
                  <a:tcPr marL="63500" marR="63500" marT="88900" marB="88900" anchor="ctr">
                    <a:lnL>
                      <a:noFill/>
                    </a:lnL>
                    <a:lnR>
                      <a:noFill/>
                    </a:lnR>
                    <a:lnT>
                      <a:noFill/>
                    </a:lnT>
                    <a:lnB>
                      <a:noFill/>
                    </a:lnB>
                    <a:solidFill>
                      <a:srgbClr val="FFFFFF"/>
                    </a:solidFill>
                  </a:tcPr>
                </a:tc>
                <a:tc>
                  <a:txBody>
                    <a:bodyPr/>
                    <a:lstStyle/>
                    <a:p>
                      <a:pPr algn="ctr" fontAlgn="base"/>
                      <a:r>
                        <a:rPr lang="en-US" sz="1250" b="0">
                          <a:effectLst/>
                        </a:rPr>
                        <a:t>1111</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3284604665"/>
                  </a:ext>
                </a:extLst>
              </a:tr>
              <a:tr h="0">
                <a:tc>
                  <a:txBody>
                    <a:bodyPr/>
                    <a:lstStyle/>
                    <a:p>
                      <a:pPr algn="ctr" fontAlgn="base"/>
                      <a:r>
                        <a:rPr lang="en-US" sz="1250" b="0">
                          <a:effectLst/>
                        </a:rPr>
                        <a:t>Mehak</a:t>
                      </a:r>
                    </a:p>
                  </a:txBody>
                  <a:tcPr marL="63500" marR="63500" marT="88900" marB="88900" anchor="ctr">
                    <a:lnL>
                      <a:noFill/>
                    </a:lnL>
                    <a:lnR>
                      <a:noFill/>
                    </a:lnR>
                    <a:lnT>
                      <a:noFill/>
                    </a:lnT>
                    <a:lnB>
                      <a:noFill/>
                    </a:lnB>
                    <a:solidFill>
                      <a:srgbClr val="FFFFFF"/>
                    </a:solidFill>
                  </a:tcPr>
                </a:tc>
                <a:tc>
                  <a:txBody>
                    <a:bodyPr/>
                    <a:lstStyle/>
                    <a:p>
                      <a:pPr algn="ctr" fontAlgn="base"/>
                      <a:r>
                        <a:rPr lang="en-US" sz="1250" b="0">
                          <a:effectLst/>
                        </a:rPr>
                        <a:t>1113</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1531788800"/>
                  </a:ext>
                </a:extLst>
              </a:tr>
              <a:tr h="0">
                <a:tc>
                  <a:txBody>
                    <a:bodyPr/>
                    <a:lstStyle/>
                    <a:p>
                      <a:pPr algn="ctr" fontAlgn="base"/>
                      <a:r>
                        <a:rPr lang="en-US" sz="1250" b="0">
                          <a:effectLst/>
                        </a:rPr>
                        <a:t>Sumiti</a:t>
                      </a:r>
                    </a:p>
                  </a:txBody>
                  <a:tcPr marL="63500" marR="63500" marT="88900" marB="88900" anchor="ctr">
                    <a:lnL>
                      <a:noFill/>
                    </a:lnL>
                    <a:lnR>
                      <a:noFill/>
                    </a:lnR>
                    <a:lnT>
                      <a:noFill/>
                    </a:lnT>
                    <a:lnB>
                      <a:noFill/>
                    </a:lnB>
                    <a:solidFill>
                      <a:srgbClr val="FFFFFF"/>
                    </a:solidFill>
                  </a:tcPr>
                </a:tc>
                <a:tc>
                  <a:txBody>
                    <a:bodyPr/>
                    <a:lstStyle/>
                    <a:p>
                      <a:pPr algn="ctr" fontAlgn="base"/>
                      <a:r>
                        <a:rPr lang="en-US" sz="1250" b="0" dirty="0">
                          <a:effectLst/>
                        </a:rPr>
                        <a:t>1114</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1707345902"/>
                  </a:ext>
                </a:extLst>
              </a:tr>
            </a:tbl>
          </a:graphicData>
        </a:graphic>
      </p:graphicFrame>
      <p:graphicFrame>
        <p:nvGraphicFramePr>
          <p:cNvPr id="17" name="Table 16">
            <a:extLst>
              <a:ext uri="{FF2B5EF4-FFF2-40B4-BE49-F238E27FC236}">
                <a16:creationId xmlns:a16="http://schemas.microsoft.com/office/drawing/2014/main" id="{963F6926-D393-4DB1-A37D-CCA2AF35DC92}"/>
              </a:ext>
            </a:extLst>
          </p:cNvPr>
          <p:cNvGraphicFramePr>
            <a:graphicFrameLocks noGrp="1"/>
          </p:cNvGraphicFramePr>
          <p:nvPr>
            <p:extLst>
              <p:ext uri="{D42A27DB-BD31-4B8C-83A1-F6EECF244321}">
                <p14:modId xmlns:p14="http://schemas.microsoft.com/office/powerpoint/2010/main" val="1180306835"/>
              </p:ext>
            </p:extLst>
          </p:nvPr>
        </p:nvGraphicFramePr>
        <p:xfrm>
          <a:off x="7825275" y="2903372"/>
          <a:ext cx="2492306" cy="1633220"/>
        </p:xfrm>
        <a:graphic>
          <a:graphicData uri="http://schemas.openxmlformats.org/drawingml/2006/table">
            <a:tbl>
              <a:tblPr/>
              <a:tblGrid>
                <a:gridCol w="1246153">
                  <a:extLst>
                    <a:ext uri="{9D8B030D-6E8A-4147-A177-3AD203B41FA5}">
                      <a16:colId xmlns:a16="http://schemas.microsoft.com/office/drawing/2014/main" val="2110097156"/>
                    </a:ext>
                  </a:extLst>
                </a:gridCol>
                <a:gridCol w="1246153">
                  <a:extLst>
                    <a:ext uri="{9D8B030D-6E8A-4147-A177-3AD203B41FA5}">
                      <a16:colId xmlns:a16="http://schemas.microsoft.com/office/drawing/2014/main" val="999386370"/>
                    </a:ext>
                  </a:extLst>
                </a:gridCol>
              </a:tblGrid>
              <a:tr h="0">
                <a:tc>
                  <a:txBody>
                    <a:bodyPr/>
                    <a:lstStyle/>
                    <a:p>
                      <a:pPr algn="ctr" fontAlgn="base"/>
                      <a:r>
                        <a:rPr lang="en-US" sz="1400" b="0" dirty="0">
                          <a:solidFill>
                            <a:schemeClr val="bg1"/>
                          </a:solidFill>
                          <a:effectLst/>
                        </a:rPr>
                        <a:t>Customer name</a:t>
                      </a:r>
                    </a:p>
                  </a:txBody>
                  <a:tcPr marL="50800" marR="50800" marT="50800" marB="50800" anchor="ctr">
                    <a:lnL>
                      <a:noFill/>
                    </a:lnL>
                    <a:lnR>
                      <a:noFill/>
                    </a:lnR>
                    <a:lnT>
                      <a:noFill/>
                    </a:lnT>
                    <a:lnB>
                      <a:noFill/>
                    </a:lnB>
                    <a:solidFill>
                      <a:srgbClr val="4CB96B"/>
                    </a:solidFill>
                  </a:tcPr>
                </a:tc>
                <a:tc>
                  <a:txBody>
                    <a:bodyPr/>
                    <a:lstStyle/>
                    <a:p>
                      <a:pPr algn="ctr" fontAlgn="base"/>
                      <a:r>
                        <a:rPr lang="en-US" sz="1400" b="0" dirty="0">
                          <a:solidFill>
                            <a:schemeClr val="bg1"/>
                          </a:solidFill>
                          <a:effectLst/>
                        </a:rPr>
                        <a:t>Loan number</a:t>
                      </a:r>
                    </a:p>
                  </a:txBody>
                  <a:tcPr marL="50800" marR="50800" marT="50800" marB="50800" anchor="ctr">
                    <a:lnL>
                      <a:noFill/>
                    </a:lnL>
                    <a:lnR>
                      <a:noFill/>
                    </a:lnR>
                    <a:lnT>
                      <a:noFill/>
                    </a:lnT>
                    <a:lnB>
                      <a:noFill/>
                    </a:lnB>
                    <a:solidFill>
                      <a:srgbClr val="4CB96B"/>
                    </a:solidFill>
                  </a:tcPr>
                </a:tc>
                <a:extLst>
                  <a:ext uri="{0D108BD9-81ED-4DB2-BD59-A6C34878D82A}">
                    <a16:rowId xmlns:a16="http://schemas.microsoft.com/office/drawing/2014/main" val="4017681007"/>
                  </a:ext>
                </a:extLst>
              </a:tr>
              <a:tr h="0">
                <a:tc>
                  <a:txBody>
                    <a:bodyPr/>
                    <a:lstStyle/>
                    <a:p>
                      <a:pPr algn="ctr" fontAlgn="base"/>
                      <a:r>
                        <a:rPr lang="en-US" sz="1250" b="0">
                          <a:effectLst/>
                        </a:rPr>
                        <a:t>Saurabh</a:t>
                      </a:r>
                    </a:p>
                  </a:txBody>
                  <a:tcPr marL="63500" marR="63500" marT="88900" marB="88900" anchor="ctr">
                    <a:lnL>
                      <a:noFill/>
                    </a:lnL>
                    <a:lnR>
                      <a:noFill/>
                    </a:lnR>
                    <a:lnT>
                      <a:noFill/>
                    </a:lnT>
                    <a:lnB>
                      <a:noFill/>
                    </a:lnB>
                    <a:solidFill>
                      <a:srgbClr val="FFFFFF"/>
                    </a:solidFill>
                  </a:tcPr>
                </a:tc>
                <a:tc>
                  <a:txBody>
                    <a:bodyPr/>
                    <a:lstStyle/>
                    <a:p>
                      <a:pPr algn="ctr" fontAlgn="base"/>
                      <a:r>
                        <a:rPr lang="en-US" sz="1250" b="0">
                          <a:effectLst/>
                        </a:rPr>
                        <a:t>L33</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4070778651"/>
                  </a:ext>
                </a:extLst>
              </a:tr>
              <a:tr h="0">
                <a:tc>
                  <a:txBody>
                    <a:bodyPr/>
                    <a:lstStyle/>
                    <a:p>
                      <a:pPr algn="ctr" fontAlgn="base"/>
                      <a:r>
                        <a:rPr lang="en-US" sz="1250" b="0">
                          <a:effectLst/>
                        </a:rPr>
                        <a:t>Mehak</a:t>
                      </a:r>
                    </a:p>
                  </a:txBody>
                  <a:tcPr marL="63500" marR="63500" marT="88900" marB="88900" anchor="ctr">
                    <a:lnL>
                      <a:noFill/>
                    </a:lnL>
                    <a:lnR>
                      <a:noFill/>
                    </a:lnR>
                    <a:lnT>
                      <a:noFill/>
                    </a:lnT>
                    <a:lnB>
                      <a:noFill/>
                    </a:lnB>
                    <a:solidFill>
                      <a:srgbClr val="FFFFFF"/>
                    </a:solidFill>
                  </a:tcPr>
                </a:tc>
                <a:tc>
                  <a:txBody>
                    <a:bodyPr/>
                    <a:lstStyle/>
                    <a:p>
                      <a:pPr algn="ctr" fontAlgn="base"/>
                      <a:r>
                        <a:rPr lang="en-US" sz="1250" b="0">
                          <a:effectLst/>
                        </a:rPr>
                        <a:t>L49</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2408963153"/>
                  </a:ext>
                </a:extLst>
              </a:tr>
              <a:tr h="0">
                <a:tc>
                  <a:txBody>
                    <a:bodyPr/>
                    <a:lstStyle/>
                    <a:p>
                      <a:pPr algn="ctr" fontAlgn="base"/>
                      <a:r>
                        <a:rPr lang="en-US" sz="1250" b="0">
                          <a:effectLst/>
                        </a:rPr>
                        <a:t>Ria</a:t>
                      </a:r>
                    </a:p>
                  </a:txBody>
                  <a:tcPr marL="63500" marR="63500" marT="88900" marB="88900" anchor="ctr">
                    <a:lnL>
                      <a:noFill/>
                    </a:lnL>
                    <a:lnR>
                      <a:noFill/>
                    </a:lnR>
                    <a:lnT>
                      <a:noFill/>
                    </a:lnT>
                    <a:lnB>
                      <a:noFill/>
                    </a:lnB>
                    <a:solidFill>
                      <a:srgbClr val="FFFFFF"/>
                    </a:solidFill>
                  </a:tcPr>
                </a:tc>
                <a:tc>
                  <a:txBody>
                    <a:bodyPr/>
                    <a:lstStyle/>
                    <a:p>
                      <a:pPr algn="ctr" fontAlgn="base"/>
                      <a:r>
                        <a:rPr lang="en-US" sz="1250" b="0" dirty="0">
                          <a:effectLst/>
                        </a:rPr>
                        <a:t>L98</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3434077637"/>
                  </a:ext>
                </a:extLst>
              </a:tr>
            </a:tbl>
          </a:graphicData>
        </a:graphic>
      </p:graphicFrame>
      <p:sp>
        <p:nvSpPr>
          <p:cNvPr id="19" name="TextBox 18">
            <a:extLst>
              <a:ext uri="{FF2B5EF4-FFF2-40B4-BE49-F238E27FC236}">
                <a16:creationId xmlns:a16="http://schemas.microsoft.com/office/drawing/2014/main" id="{D24922D8-E67F-48E5-A496-1DA7F5E0337C}"/>
              </a:ext>
            </a:extLst>
          </p:cNvPr>
          <p:cNvSpPr txBox="1"/>
          <p:nvPr/>
        </p:nvSpPr>
        <p:spPr>
          <a:xfrm>
            <a:off x="7825275" y="2616373"/>
            <a:ext cx="6096000" cy="369332"/>
          </a:xfrm>
          <a:prstGeom prst="rect">
            <a:avLst/>
          </a:prstGeom>
          <a:noFill/>
        </p:spPr>
        <p:txBody>
          <a:bodyPr wrap="square">
            <a:spAutoFit/>
          </a:bodyPr>
          <a:lstStyle/>
          <a:p>
            <a:r>
              <a:rPr lang="en-US" b="1" i="0" dirty="0">
                <a:solidFill>
                  <a:srgbClr val="273239"/>
                </a:solidFill>
                <a:effectLst/>
                <a:latin typeface="urw-din"/>
              </a:rPr>
              <a:t>Borrower</a:t>
            </a:r>
            <a:endParaRPr lang="en-US" dirty="0"/>
          </a:p>
        </p:txBody>
      </p:sp>
      <p:sp>
        <p:nvSpPr>
          <p:cNvPr id="21" name="TextBox 20">
            <a:extLst>
              <a:ext uri="{FF2B5EF4-FFF2-40B4-BE49-F238E27FC236}">
                <a16:creationId xmlns:a16="http://schemas.microsoft.com/office/drawing/2014/main" id="{62B19B96-677B-4355-8F1C-03EC8EBFC9DE}"/>
              </a:ext>
            </a:extLst>
          </p:cNvPr>
          <p:cNvSpPr txBox="1"/>
          <p:nvPr/>
        </p:nvSpPr>
        <p:spPr>
          <a:xfrm>
            <a:off x="5140256" y="2616373"/>
            <a:ext cx="6961414" cy="369332"/>
          </a:xfrm>
          <a:prstGeom prst="rect">
            <a:avLst/>
          </a:prstGeom>
          <a:noFill/>
        </p:spPr>
        <p:txBody>
          <a:bodyPr wrap="square">
            <a:spAutoFit/>
          </a:bodyPr>
          <a:lstStyle/>
          <a:p>
            <a:r>
              <a:rPr lang="en-US" b="1" i="0" dirty="0">
                <a:solidFill>
                  <a:srgbClr val="273239"/>
                </a:solidFill>
                <a:effectLst/>
                <a:latin typeface="urw-din"/>
              </a:rPr>
              <a:t>Depositor</a:t>
            </a:r>
            <a:endParaRPr lang="en-US" dirty="0"/>
          </a:p>
        </p:txBody>
      </p:sp>
      <p:sp>
        <p:nvSpPr>
          <p:cNvPr id="22" name="Rectangle 3">
            <a:extLst>
              <a:ext uri="{FF2B5EF4-FFF2-40B4-BE49-F238E27FC236}">
                <a16:creationId xmlns:a16="http://schemas.microsoft.com/office/drawing/2014/main" id="{1687D992-D482-4A97-9724-BCD75F7529B1}"/>
              </a:ext>
            </a:extLst>
          </p:cNvPr>
          <p:cNvSpPr>
            <a:spLocks noChangeArrowheads="1"/>
          </p:cNvSpPr>
          <p:nvPr/>
        </p:nvSpPr>
        <p:spPr bwMode="auto">
          <a:xfrm>
            <a:off x="4132419" y="5172951"/>
            <a:ext cx="5316381" cy="129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73239"/>
                </a:solidFill>
                <a:effectLst/>
                <a:latin typeface="Consolas" panose="020B0609020204030204" pitchFamily="49" charset="0"/>
              </a:rPr>
              <a:t>{t | ∃ s ∈ borrower( t[customer-name] = s[customer-name]) ∧ ∃ u ∈ depositor( t[customer-name] = u[customer-name])}</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graphicFrame>
        <p:nvGraphicFramePr>
          <p:cNvPr id="23" name="Table 22">
            <a:extLst>
              <a:ext uri="{FF2B5EF4-FFF2-40B4-BE49-F238E27FC236}">
                <a16:creationId xmlns:a16="http://schemas.microsoft.com/office/drawing/2014/main" id="{798FB840-5711-4A40-8C97-F4BBA877A899}"/>
              </a:ext>
            </a:extLst>
          </p:cNvPr>
          <p:cNvGraphicFramePr>
            <a:graphicFrameLocks noGrp="1"/>
          </p:cNvGraphicFramePr>
          <p:nvPr>
            <p:extLst>
              <p:ext uri="{D42A27DB-BD31-4B8C-83A1-F6EECF244321}">
                <p14:modId xmlns:p14="http://schemas.microsoft.com/office/powerpoint/2010/main" val="2991797636"/>
              </p:ext>
            </p:extLst>
          </p:nvPr>
        </p:nvGraphicFramePr>
        <p:xfrm>
          <a:off x="9709656" y="5218590"/>
          <a:ext cx="2056755" cy="1127760"/>
        </p:xfrm>
        <a:graphic>
          <a:graphicData uri="http://schemas.openxmlformats.org/drawingml/2006/table">
            <a:tbl>
              <a:tblPr/>
              <a:tblGrid>
                <a:gridCol w="2056755">
                  <a:extLst>
                    <a:ext uri="{9D8B030D-6E8A-4147-A177-3AD203B41FA5}">
                      <a16:colId xmlns:a16="http://schemas.microsoft.com/office/drawing/2014/main" val="1818022817"/>
                    </a:ext>
                  </a:extLst>
                </a:gridCol>
              </a:tblGrid>
              <a:tr h="0">
                <a:tc>
                  <a:txBody>
                    <a:bodyPr/>
                    <a:lstStyle/>
                    <a:p>
                      <a:pPr algn="ctr" fontAlgn="base"/>
                      <a:r>
                        <a:rPr lang="en-US" sz="1600" b="0" dirty="0">
                          <a:solidFill>
                            <a:schemeClr val="bg1"/>
                          </a:solidFill>
                          <a:effectLst/>
                        </a:rPr>
                        <a:t>Customer name</a:t>
                      </a:r>
                    </a:p>
                  </a:txBody>
                  <a:tcPr marL="50800" marR="50800" marT="50800" marB="50800" anchor="ctr">
                    <a:lnL>
                      <a:noFill/>
                    </a:lnL>
                    <a:lnR>
                      <a:noFill/>
                    </a:lnR>
                    <a:lnT>
                      <a:noFill/>
                    </a:lnT>
                    <a:lnB>
                      <a:noFill/>
                    </a:lnB>
                    <a:solidFill>
                      <a:srgbClr val="4CB96B"/>
                    </a:solidFill>
                  </a:tcPr>
                </a:tc>
                <a:extLst>
                  <a:ext uri="{0D108BD9-81ED-4DB2-BD59-A6C34878D82A}">
                    <a16:rowId xmlns:a16="http://schemas.microsoft.com/office/drawing/2014/main" val="1041825178"/>
                  </a:ext>
                </a:extLst>
              </a:tr>
              <a:tr h="0">
                <a:tc>
                  <a:txBody>
                    <a:bodyPr/>
                    <a:lstStyle/>
                    <a:p>
                      <a:pPr algn="ctr" fontAlgn="base"/>
                      <a:r>
                        <a:rPr lang="en-US" sz="1400" b="0">
                          <a:effectLst/>
                        </a:rPr>
                        <a:t>Saurabh</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1696745714"/>
                  </a:ext>
                </a:extLst>
              </a:tr>
              <a:tr h="0">
                <a:tc>
                  <a:txBody>
                    <a:bodyPr/>
                    <a:lstStyle/>
                    <a:p>
                      <a:pPr algn="ctr" fontAlgn="base"/>
                      <a:r>
                        <a:rPr lang="en-US" sz="1400" b="0" dirty="0">
                          <a:effectLst/>
                        </a:rPr>
                        <a:t>Mehak</a:t>
                      </a:r>
                    </a:p>
                  </a:txBody>
                  <a:tcPr marL="63500" marR="63500" marT="88900" marB="88900" anchor="ctr">
                    <a:lnL>
                      <a:noFill/>
                    </a:lnL>
                    <a:lnR>
                      <a:noFill/>
                    </a:lnR>
                    <a:lnT>
                      <a:noFill/>
                    </a:lnT>
                    <a:lnB>
                      <a:noFill/>
                    </a:lnB>
                    <a:solidFill>
                      <a:srgbClr val="FFFFFF"/>
                    </a:solidFill>
                  </a:tcPr>
                </a:tc>
                <a:extLst>
                  <a:ext uri="{0D108BD9-81ED-4DB2-BD59-A6C34878D82A}">
                    <a16:rowId xmlns:a16="http://schemas.microsoft.com/office/drawing/2014/main" val="1314894499"/>
                  </a:ext>
                </a:extLst>
              </a:tr>
            </a:tbl>
          </a:graphicData>
        </a:graphic>
      </p:graphicFrame>
    </p:spTree>
    <p:extLst>
      <p:ext uri="{BB962C8B-B14F-4D97-AF65-F5344CB8AC3E}">
        <p14:creationId xmlns:p14="http://schemas.microsoft.com/office/powerpoint/2010/main" val="426205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2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EA9307-83B6-4E19-A6DA-643001701B33}"/>
              </a:ext>
            </a:extLst>
          </p:cNvPr>
          <p:cNvSpPr>
            <a:spLocks noGrp="1"/>
          </p:cNvSpPr>
          <p:nvPr>
            <p:ph sz="quarter" idx="10"/>
          </p:nvPr>
        </p:nvSpPr>
        <p:spPr/>
        <p:txBody>
          <a:bodyPr/>
          <a:lstStyle/>
          <a:p>
            <a:r>
              <a:rPr lang="en-IN" dirty="0">
                <a:solidFill>
                  <a:srgbClr val="7030A0"/>
                </a:solidFill>
              </a:rPr>
              <a:t>Example: TRC</a:t>
            </a:r>
            <a:endParaRPr lang="en-US" dirty="0">
              <a:solidFill>
                <a:srgbClr val="7030A0"/>
              </a:solidFill>
            </a:endParaRPr>
          </a:p>
        </p:txBody>
      </p:sp>
      <p:graphicFrame>
        <p:nvGraphicFramePr>
          <p:cNvPr id="9" name="Table 8">
            <a:extLst>
              <a:ext uri="{FF2B5EF4-FFF2-40B4-BE49-F238E27FC236}">
                <a16:creationId xmlns:a16="http://schemas.microsoft.com/office/drawing/2014/main" id="{CAEFC35B-12B0-4887-AD43-32236CADAA75}"/>
              </a:ext>
            </a:extLst>
          </p:cNvPr>
          <p:cNvGraphicFramePr>
            <a:graphicFrameLocks noGrp="1"/>
          </p:cNvGraphicFramePr>
          <p:nvPr>
            <p:extLst>
              <p:ext uri="{D42A27DB-BD31-4B8C-83A1-F6EECF244321}">
                <p14:modId xmlns:p14="http://schemas.microsoft.com/office/powerpoint/2010/main" val="3920364051"/>
              </p:ext>
            </p:extLst>
          </p:nvPr>
        </p:nvGraphicFramePr>
        <p:xfrm>
          <a:off x="185057" y="1375659"/>
          <a:ext cx="4615542" cy="1901630"/>
        </p:xfrm>
        <a:graphic>
          <a:graphicData uri="http://schemas.openxmlformats.org/drawingml/2006/table">
            <a:tbl>
              <a:tblPr/>
              <a:tblGrid>
                <a:gridCol w="1538514">
                  <a:extLst>
                    <a:ext uri="{9D8B030D-6E8A-4147-A177-3AD203B41FA5}">
                      <a16:colId xmlns:a16="http://schemas.microsoft.com/office/drawing/2014/main" val="3631177909"/>
                    </a:ext>
                  </a:extLst>
                </a:gridCol>
                <a:gridCol w="1538514">
                  <a:extLst>
                    <a:ext uri="{9D8B030D-6E8A-4147-A177-3AD203B41FA5}">
                      <a16:colId xmlns:a16="http://schemas.microsoft.com/office/drawing/2014/main" val="1919092827"/>
                    </a:ext>
                  </a:extLst>
                </a:gridCol>
                <a:gridCol w="1538514">
                  <a:extLst>
                    <a:ext uri="{9D8B030D-6E8A-4147-A177-3AD203B41FA5}">
                      <a16:colId xmlns:a16="http://schemas.microsoft.com/office/drawing/2014/main" val="518869629"/>
                    </a:ext>
                  </a:extLst>
                </a:gridCol>
              </a:tblGrid>
              <a:tr h="453830">
                <a:tc>
                  <a:txBody>
                    <a:bodyPr/>
                    <a:lstStyle/>
                    <a:p>
                      <a:pPr algn="l" fontAlgn="t"/>
                      <a:r>
                        <a:rPr lang="en-US" sz="1400" dirty="0">
                          <a:effectLst/>
                        </a:rPr>
                        <a:t>Engineer Name</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dirty="0">
                          <a:effectLst/>
                        </a:rPr>
                        <a:t>Address</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a:effectLst/>
                        </a:rPr>
                        <a:t>City</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02694261"/>
                  </a:ext>
                </a:extLst>
              </a:tr>
              <a:tr h="254588">
                <a:tc>
                  <a:txBody>
                    <a:bodyPr/>
                    <a:lstStyle/>
                    <a:p>
                      <a:pPr algn="l" fontAlgn="t"/>
                      <a:r>
                        <a:rPr lang="en-US" sz="1400">
                          <a:effectLst/>
                        </a:rPr>
                        <a:t>Raghav</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dirty="0">
                          <a:effectLst/>
                        </a:rPr>
                        <a:t>A23/B6</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a:effectLst/>
                        </a:rPr>
                        <a:t>Mumbai</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3759493968"/>
                  </a:ext>
                </a:extLst>
              </a:tr>
              <a:tr h="254588">
                <a:tc>
                  <a:txBody>
                    <a:bodyPr/>
                    <a:lstStyle/>
                    <a:p>
                      <a:pPr algn="l" fontAlgn="t"/>
                      <a:r>
                        <a:rPr lang="en-US" sz="1400">
                          <a:effectLst/>
                        </a:rPr>
                        <a:t>Sameer</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a:effectLst/>
                        </a:rPr>
                        <a:t>567/453</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dirty="0">
                          <a:effectLst/>
                        </a:rPr>
                        <a:t>Delhi</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27399448"/>
                  </a:ext>
                </a:extLst>
              </a:tr>
              <a:tr h="254588">
                <a:tc>
                  <a:txBody>
                    <a:bodyPr/>
                    <a:lstStyle/>
                    <a:p>
                      <a:pPr algn="l" fontAlgn="t"/>
                      <a:r>
                        <a:rPr lang="en-US" sz="1400">
                          <a:effectLst/>
                        </a:rPr>
                        <a:t>Sujata</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a:effectLst/>
                        </a:rPr>
                        <a:t>543/27</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dirty="0">
                          <a:effectLst/>
                        </a:rPr>
                        <a:t>Kanpur</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1828127210"/>
                  </a:ext>
                </a:extLst>
              </a:tr>
              <a:tr h="254588">
                <a:tc>
                  <a:txBody>
                    <a:bodyPr/>
                    <a:lstStyle/>
                    <a:p>
                      <a:pPr algn="l" fontAlgn="t"/>
                      <a:r>
                        <a:rPr lang="en-US" sz="1400">
                          <a:effectLst/>
                        </a:rPr>
                        <a:t>Shivani</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a:effectLst/>
                        </a:rPr>
                        <a:t>D35</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dirty="0">
                          <a:effectLst/>
                        </a:rPr>
                        <a:t>Jaipur</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95327084"/>
                  </a:ext>
                </a:extLst>
              </a:tr>
              <a:tr h="254588">
                <a:tc>
                  <a:txBody>
                    <a:bodyPr/>
                    <a:lstStyle/>
                    <a:p>
                      <a:pPr algn="l" fontAlgn="t"/>
                      <a:r>
                        <a:rPr lang="en-US" sz="1400">
                          <a:effectLst/>
                        </a:rPr>
                        <a:t>Amar</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a:effectLst/>
                        </a:rPr>
                        <a:t>B82/78</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dirty="0">
                          <a:effectLst/>
                        </a:rPr>
                        <a:t>Kolkata</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135014930"/>
                  </a:ext>
                </a:extLst>
              </a:tr>
            </a:tbl>
          </a:graphicData>
        </a:graphic>
      </p:graphicFrame>
      <p:graphicFrame>
        <p:nvGraphicFramePr>
          <p:cNvPr id="10" name="Table 9">
            <a:extLst>
              <a:ext uri="{FF2B5EF4-FFF2-40B4-BE49-F238E27FC236}">
                <a16:creationId xmlns:a16="http://schemas.microsoft.com/office/drawing/2014/main" id="{F888BB43-EFDB-4C98-AAE7-12C5CC06323E}"/>
              </a:ext>
            </a:extLst>
          </p:cNvPr>
          <p:cNvGraphicFramePr>
            <a:graphicFrameLocks noGrp="1"/>
          </p:cNvGraphicFramePr>
          <p:nvPr>
            <p:extLst>
              <p:ext uri="{D42A27DB-BD31-4B8C-83A1-F6EECF244321}">
                <p14:modId xmlns:p14="http://schemas.microsoft.com/office/powerpoint/2010/main" val="1003548633"/>
              </p:ext>
            </p:extLst>
          </p:nvPr>
        </p:nvGraphicFramePr>
        <p:xfrm>
          <a:off x="4938057" y="1399608"/>
          <a:ext cx="3400400" cy="1158240"/>
        </p:xfrm>
        <a:graphic>
          <a:graphicData uri="http://schemas.openxmlformats.org/drawingml/2006/table">
            <a:tbl>
              <a:tblPr/>
              <a:tblGrid>
                <a:gridCol w="1700200">
                  <a:extLst>
                    <a:ext uri="{9D8B030D-6E8A-4147-A177-3AD203B41FA5}">
                      <a16:colId xmlns:a16="http://schemas.microsoft.com/office/drawing/2014/main" val="419247224"/>
                    </a:ext>
                  </a:extLst>
                </a:gridCol>
                <a:gridCol w="1700200">
                  <a:extLst>
                    <a:ext uri="{9D8B030D-6E8A-4147-A177-3AD203B41FA5}">
                      <a16:colId xmlns:a16="http://schemas.microsoft.com/office/drawing/2014/main" val="2695701670"/>
                    </a:ext>
                  </a:extLst>
                </a:gridCol>
              </a:tblGrid>
              <a:tr h="0">
                <a:tc>
                  <a:txBody>
                    <a:bodyPr/>
                    <a:lstStyle/>
                    <a:p>
                      <a:pPr algn="l" fontAlgn="t"/>
                      <a:r>
                        <a:rPr lang="en-US" sz="1400" dirty="0">
                          <a:effectLst/>
                        </a:rPr>
                        <a:t>Company</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a:effectLst/>
                        </a:rPr>
                        <a:t>City</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68597787"/>
                  </a:ext>
                </a:extLst>
              </a:tr>
              <a:tr h="0">
                <a:tc>
                  <a:txBody>
                    <a:bodyPr/>
                    <a:lstStyle/>
                    <a:p>
                      <a:pPr algn="l" fontAlgn="t"/>
                      <a:r>
                        <a:rPr lang="en-US" sz="1400" dirty="0">
                          <a:effectLst/>
                        </a:rPr>
                        <a:t>Wipro</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a:effectLst/>
                        </a:rPr>
                        <a:t>Chennai</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3783452129"/>
                  </a:ext>
                </a:extLst>
              </a:tr>
              <a:tr h="0">
                <a:tc>
                  <a:txBody>
                    <a:bodyPr/>
                    <a:lstStyle/>
                    <a:p>
                      <a:pPr algn="l" fontAlgn="t"/>
                      <a:r>
                        <a:rPr lang="en-US" sz="1400">
                          <a:effectLst/>
                        </a:rPr>
                        <a:t>Accenture</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dirty="0">
                          <a:effectLst/>
                        </a:rPr>
                        <a:t>Delhi</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73175339"/>
                  </a:ext>
                </a:extLst>
              </a:tr>
              <a:tr h="0">
                <a:tc>
                  <a:txBody>
                    <a:bodyPr/>
                    <a:lstStyle/>
                    <a:p>
                      <a:pPr algn="l" fontAlgn="t"/>
                      <a:r>
                        <a:rPr lang="en-US" sz="1400">
                          <a:effectLst/>
                        </a:rPr>
                        <a:t>Infosys</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dirty="0">
                          <a:effectLst/>
                        </a:rPr>
                        <a:t>Bangalore</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1198482430"/>
                  </a:ext>
                </a:extLst>
              </a:tr>
            </a:tbl>
          </a:graphicData>
        </a:graphic>
      </p:graphicFrame>
      <p:graphicFrame>
        <p:nvGraphicFramePr>
          <p:cNvPr id="11" name="Table 10">
            <a:extLst>
              <a:ext uri="{FF2B5EF4-FFF2-40B4-BE49-F238E27FC236}">
                <a16:creationId xmlns:a16="http://schemas.microsoft.com/office/drawing/2014/main" id="{AFB55C55-7192-4104-9EDC-35B4DB15D148}"/>
              </a:ext>
            </a:extLst>
          </p:cNvPr>
          <p:cNvGraphicFramePr>
            <a:graphicFrameLocks noGrp="1"/>
          </p:cNvGraphicFramePr>
          <p:nvPr>
            <p:extLst>
              <p:ext uri="{D42A27DB-BD31-4B8C-83A1-F6EECF244321}">
                <p14:modId xmlns:p14="http://schemas.microsoft.com/office/powerpoint/2010/main" val="1550256232"/>
              </p:ext>
            </p:extLst>
          </p:nvPr>
        </p:nvGraphicFramePr>
        <p:xfrm>
          <a:off x="185057" y="3509948"/>
          <a:ext cx="4318857" cy="1737360"/>
        </p:xfrm>
        <a:graphic>
          <a:graphicData uri="http://schemas.openxmlformats.org/drawingml/2006/table">
            <a:tbl>
              <a:tblPr/>
              <a:tblGrid>
                <a:gridCol w="1439619">
                  <a:extLst>
                    <a:ext uri="{9D8B030D-6E8A-4147-A177-3AD203B41FA5}">
                      <a16:colId xmlns:a16="http://schemas.microsoft.com/office/drawing/2014/main" val="4228197274"/>
                    </a:ext>
                  </a:extLst>
                </a:gridCol>
                <a:gridCol w="1439619">
                  <a:extLst>
                    <a:ext uri="{9D8B030D-6E8A-4147-A177-3AD203B41FA5}">
                      <a16:colId xmlns:a16="http://schemas.microsoft.com/office/drawing/2014/main" val="115801409"/>
                    </a:ext>
                  </a:extLst>
                </a:gridCol>
                <a:gridCol w="1439619">
                  <a:extLst>
                    <a:ext uri="{9D8B030D-6E8A-4147-A177-3AD203B41FA5}">
                      <a16:colId xmlns:a16="http://schemas.microsoft.com/office/drawing/2014/main" val="1673579877"/>
                    </a:ext>
                  </a:extLst>
                </a:gridCol>
              </a:tblGrid>
              <a:tr h="0">
                <a:tc>
                  <a:txBody>
                    <a:bodyPr/>
                    <a:lstStyle/>
                    <a:p>
                      <a:pPr algn="l" fontAlgn="t"/>
                      <a:r>
                        <a:rPr lang="en-US" sz="1400" dirty="0">
                          <a:effectLst/>
                        </a:rPr>
                        <a:t>Engineer Name</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a:effectLst/>
                        </a:rPr>
                        <a:t>Company</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a:effectLst/>
                        </a:rPr>
                        <a:t>Salary</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69040590"/>
                  </a:ext>
                </a:extLst>
              </a:tr>
              <a:tr h="0">
                <a:tc>
                  <a:txBody>
                    <a:bodyPr/>
                    <a:lstStyle/>
                    <a:p>
                      <a:pPr algn="l" fontAlgn="t"/>
                      <a:r>
                        <a:rPr lang="en-US" sz="1400">
                          <a:effectLst/>
                        </a:rPr>
                        <a:t>Raghav</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a:effectLst/>
                        </a:rPr>
                        <a:t>Wipro</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dirty="0">
                          <a:effectLst/>
                        </a:rPr>
                        <a:t>24,000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1582376814"/>
                  </a:ext>
                </a:extLst>
              </a:tr>
              <a:tr h="0">
                <a:tc>
                  <a:txBody>
                    <a:bodyPr/>
                    <a:lstStyle/>
                    <a:p>
                      <a:pPr algn="l" fontAlgn="t"/>
                      <a:r>
                        <a:rPr lang="en-US" sz="1400">
                          <a:effectLst/>
                        </a:rPr>
                        <a:t>Sameer</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a:effectLst/>
                        </a:rPr>
                        <a:t>Infosys</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dirty="0">
                          <a:effectLst/>
                        </a:rPr>
                        <a:t>23,000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2739780"/>
                  </a:ext>
                </a:extLst>
              </a:tr>
              <a:tr h="0">
                <a:tc>
                  <a:txBody>
                    <a:bodyPr/>
                    <a:lstStyle/>
                    <a:p>
                      <a:pPr algn="l" fontAlgn="t"/>
                      <a:r>
                        <a:rPr lang="en-US" sz="1400">
                          <a:effectLst/>
                        </a:rPr>
                        <a:t>Sujata</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a:effectLst/>
                        </a:rPr>
                        <a:t>Accenture</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dirty="0">
                          <a:effectLst/>
                        </a:rPr>
                        <a:t>25,000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422163012"/>
                  </a:ext>
                </a:extLst>
              </a:tr>
              <a:tr h="0">
                <a:tc>
                  <a:txBody>
                    <a:bodyPr/>
                    <a:lstStyle/>
                    <a:p>
                      <a:pPr algn="l" fontAlgn="t"/>
                      <a:r>
                        <a:rPr lang="en-US" sz="1400">
                          <a:effectLst/>
                        </a:rPr>
                        <a:t>Shivani</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a:effectLst/>
                        </a:rPr>
                        <a:t>Wipro</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dirty="0">
                          <a:effectLst/>
                        </a:rPr>
                        <a:t>27,000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67205312"/>
                  </a:ext>
                </a:extLst>
              </a:tr>
              <a:tr h="0">
                <a:tc>
                  <a:txBody>
                    <a:bodyPr/>
                    <a:lstStyle/>
                    <a:p>
                      <a:pPr algn="l" fontAlgn="t"/>
                      <a:r>
                        <a:rPr lang="en-US" sz="1400">
                          <a:effectLst/>
                        </a:rPr>
                        <a:t>Amar</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a:effectLst/>
                        </a:rPr>
                        <a:t>Accenture</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dirty="0">
                          <a:effectLst/>
                        </a:rPr>
                        <a:t>30,000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3533715734"/>
                  </a:ext>
                </a:extLst>
              </a:tr>
            </a:tbl>
          </a:graphicData>
        </a:graphic>
      </p:graphicFrame>
      <p:graphicFrame>
        <p:nvGraphicFramePr>
          <p:cNvPr id="12" name="Table 11">
            <a:extLst>
              <a:ext uri="{FF2B5EF4-FFF2-40B4-BE49-F238E27FC236}">
                <a16:creationId xmlns:a16="http://schemas.microsoft.com/office/drawing/2014/main" id="{794DE3B8-EE73-47F1-9C0E-B3CD43970A8E}"/>
              </a:ext>
            </a:extLst>
          </p:cNvPr>
          <p:cNvGraphicFramePr>
            <a:graphicFrameLocks noGrp="1"/>
          </p:cNvGraphicFramePr>
          <p:nvPr>
            <p:extLst>
              <p:ext uri="{D42A27DB-BD31-4B8C-83A1-F6EECF244321}">
                <p14:modId xmlns:p14="http://schemas.microsoft.com/office/powerpoint/2010/main" val="1115938982"/>
              </p:ext>
            </p:extLst>
          </p:nvPr>
        </p:nvGraphicFramePr>
        <p:xfrm>
          <a:off x="8475915" y="1437855"/>
          <a:ext cx="3596344" cy="1158240"/>
        </p:xfrm>
        <a:graphic>
          <a:graphicData uri="http://schemas.openxmlformats.org/drawingml/2006/table">
            <a:tbl>
              <a:tblPr/>
              <a:tblGrid>
                <a:gridCol w="1798172">
                  <a:extLst>
                    <a:ext uri="{9D8B030D-6E8A-4147-A177-3AD203B41FA5}">
                      <a16:colId xmlns:a16="http://schemas.microsoft.com/office/drawing/2014/main" val="3464110998"/>
                    </a:ext>
                  </a:extLst>
                </a:gridCol>
                <a:gridCol w="1798172">
                  <a:extLst>
                    <a:ext uri="{9D8B030D-6E8A-4147-A177-3AD203B41FA5}">
                      <a16:colId xmlns:a16="http://schemas.microsoft.com/office/drawing/2014/main" val="3306892289"/>
                    </a:ext>
                  </a:extLst>
                </a:gridCol>
              </a:tblGrid>
              <a:tr h="0">
                <a:tc>
                  <a:txBody>
                    <a:bodyPr/>
                    <a:lstStyle/>
                    <a:p>
                      <a:pPr algn="l" fontAlgn="t"/>
                      <a:r>
                        <a:rPr lang="en-US" sz="1400" dirty="0">
                          <a:effectLst/>
                        </a:rPr>
                        <a:t>Company</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a:effectLst/>
                        </a:rPr>
                        <a:t>Incentive + Bonus</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92913116"/>
                  </a:ext>
                </a:extLst>
              </a:tr>
              <a:tr h="0">
                <a:tc>
                  <a:txBody>
                    <a:bodyPr/>
                    <a:lstStyle/>
                    <a:p>
                      <a:pPr algn="l" fontAlgn="t"/>
                      <a:r>
                        <a:rPr lang="en-US" sz="1400">
                          <a:effectLst/>
                        </a:rPr>
                        <a:t>Wipro</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dirty="0">
                          <a:effectLst/>
                        </a:rPr>
                        <a:t>4,000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2857817446"/>
                  </a:ext>
                </a:extLst>
              </a:tr>
              <a:tr h="0">
                <a:tc>
                  <a:txBody>
                    <a:bodyPr/>
                    <a:lstStyle/>
                    <a:p>
                      <a:pPr algn="l" fontAlgn="t"/>
                      <a:r>
                        <a:rPr lang="en-US" sz="1400">
                          <a:effectLst/>
                        </a:rPr>
                        <a:t>Accenture</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400" dirty="0">
                          <a:effectLst/>
                        </a:rPr>
                        <a:t>5,000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2290253"/>
                  </a:ext>
                </a:extLst>
              </a:tr>
              <a:tr h="0">
                <a:tc>
                  <a:txBody>
                    <a:bodyPr/>
                    <a:lstStyle/>
                    <a:p>
                      <a:pPr algn="l" fontAlgn="t"/>
                      <a:r>
                        <a:rPr lang="en-US" sz="1400">
                          <a:effectLst/>
                        </a:rPr>
                        <a:t>Infosys</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dirty="0">
                          <a:effectLst/>
                        </a:rPr>
                        <a:t>7,000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3480210104"/>
                  </a:ext>
                </a:extLst>
              </a:tr>
            </a:tbl>
          </a:graphicData>
        </a:graphic>
      </p:graphicFrame>
      <p:graphicFrame>
        <p:nvGraphicFramePr>
          <p:cNvPr id="13" name="Table 12">
            <a:extLst>
              <a:ext uri="{FF2B5EF4-FFF2-40B4-BE49-F238E27FC236}">
                <a16:creationId xmlns:a16="http://schemas.microsoft.com/office/drawing/2014/main" id="{5C1DE25D-C825-4E55-88EA-F5F406887025}"/>
              </a:ext>
            </a:extLst>
          </p:cNvPr>
          <p:cNvGraphicFramePr>
            <a:graphicFrameLocks noGrp="1"/>
          </p:cNvGraphicFramePr>
          <p:nvPr>
            <p:extLst>
              <p:ext uri="{D42A27DB-BD31-4B8C-83A1-F6EECF244321}">
                <p14:modId xmlns:p14="http://schemas.microsoft.com/office/powerpoint/2010/main" val="13401296"/>
              </p:ext>
            </p:extLst>
          </p:nvPr>
        </p:nvGraphicFramePr>
        <p:xfrm>
          <a:off x="4938057" y="2799260"/>
          <a:ext cx="4318857" cy="1584960"/>
        </p:xfrm>
        <a:graphic>
          <a:graphicData uri="http://schemas.openxmlformats.org/drawingml/2006/table">
            <a:tbl>
              <a:tblPr/>
              <a:tblGrid>
                <a:gridCol w="1439619">
                  <a:extLst>
                    <a:ext uri="{9D8B030D-6E8A-4147-A177-3AD203B41FA5}">
                      <a16:colId xmlns:a16="http://schemas.microsoft.com/office/drawing/2014/main" val="2153587738"/>
                    </a:ext>
                  </a:extLst>
                </a:gridCol>
                <a:gridCol w="1439619">
                  <a:extLst>
                    <a:ext uri="{9D8B030D-6E8A-4147-A177-3AD203B41FA5}">
                      <a16:colId xmlns:a16="http://schemas.microsoft.com/office/drawing/2014/main" val="1861726215"/>
                    </a:ext>
                  </a:extLst>
                </a:gridCol>
                <a:gridCol w="1439619">
                  <a:extLst>
                    <a:ext uri="{9D8B030D-6E8A-4147-A177-3AD203B41FA5}">
                      <a16:colId xmlns:a16="http://schemas.microsoft.com/office/drawing/2014/main" val="1605704958"/>
                    </a:ext>
                  </a:extLst>
                </a:gridCol>
              </a:tblGrid>
              <a:tr h="0">
                <a:tc>
                  <a:txBody>
                    <a:bodyPr/>
                    <a:lstStyle/>
                    <a:p>
                      <a:pPr algn="l" fontAlgn="t"/>
                      <a:r>
                        <a:rPr lang="en-US" sz="1200" dirty="0">
                          <a:effectLst/>
                        </a:rPr>
                        <a:t>Engineer Name</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dirty="0">
                          <a:effectLst/>
                        </a:rPr>
                        <a:t>Company</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a:effectLst/>
                        </a:rPr>
                        <a:t>Salary</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63049018"/>
                  </a:ext>
                </a:extLst>
              </a:tr>
              <a:tr h="0">
                <a:tc>
                  <a:txBody>
                    <a:bodyPr/>
                    <a:lstStyle/>
                    <a:p>
                      <a:pPr algn="l" fontAlgn="t"/>
                      <a:r>
                        <a:rPr lang="en-US" sz="1200" dirty="0">
                          <a:effectLst/>
                        </a:rPr>
                        <a:t>Raghav</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200">
                          <a:effectLst/>
                        </a:rPr>
                        <a:t>Wipro</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200">
                          <a:effectLst/>
                        </a:rPr>
                        <a:t>28,000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2641286393"/>
                  </a:ext>
                </a:extLst>
              </a:tr>
              <a:tr h="0">
                <a:tc>
                  <a:txBody>
                    <a:bodyPr/>
                    <a:lstStyle/>
                    <a:p>
                      <a:pPr algn="l" fontAlgn="t"/>
                      <a:r>
                        <a:rPr lang="en-US" sz="1200">
                          <a:effectLst/>
                        </a:rPr>
                        <a:t>Sameer</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dirty="0">
                          <a:effectLst/>
                        </a:rPr>
                        <a:t>Infosys</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dirty="0">
                          <a:effectLst/>
                        </a:rPr>
                        <a:t>30,000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23705050"/>
                  </a:ext>
                </a:extLst>
              </a:tr>
              <a:tr h="0">
                <a:tc>
                  <a:txBody>
                    <a:bodyPr/>
                    <a:lstStyle/>
                    <a:p>
                      <a:pPr algn="l" fontAlgn="t"/>
                      <a:r>
                        <a:rPr lang="en-US" sz="1200">
                          <a:effectLst/>
                        </a:rPr>
                        <a:t>Sujata</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200" dirty="0">
                          <a:effectLst/>
                        </a:rPr>
                        <a:t>Accenture</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200">
                          <a:effectLst/>
                        </a:rPr>
                        <a:t>30,000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3866808470"/>
                  </a:ext>
                </a:extLst>
              </a:tr>
              <a:tr h="0">
                <a:tc>
                  <a:txBody>
                    <a:bodyPr/>
                    <a:lstStyle/>
                    <a:p>
                      <a:pPr algn="l" fontAlgn="t"/>
                      <a:r>
                        <a:rPr lang="en-US" sz="1200">
                          <a:effectLst/>
                        </a:rPr>
                        <a:t>Shivani</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dirty="0">
                          <a:effectLst/>
                        </a:rPr>
                        <a:t>Wipro</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dirty="0">
                          <a:effectLst/>
                        </a:rPr>
                        <a:t>31,000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1689185"/>
                  </a:ext>
                </a:extLst>
              </a:tr>
              <a:tr h="0">
                <a:tc>
                  <a:txBody>
                    <a:bodyPr/>
                    <a:lstStyle/>
                    <a:p>
                      <a:pPr algn="l" fontAlgn="t"/>
                      <a:r>
                        <a:rPr lang="en-US" sz="1400" dirty="0">
                          <a:effectLst/>
                        </a:rPr>
                        <a:t>Amar</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a:effectLst/>
                        </a:rPr>
                        <a:t>Accenture</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400" dirty="0">
                          <a:effectLst/>
                        </a:rPr>
                        <a:t>35,000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2963927212"/>
                  </a:ext>
                </a:extLst>
              </a:tr>
            </a:tbl>
          </a:graphicData>
        </a:graphic>
      </p:graphicFrame>
      <p:sp>
        <p:nvSpPr>
          <p:cNvPr id="15" name="TextBox 14">
            <a:extLst>
              <a:ext uri="{FF2B5EF4-FFF2-40B4-BE49-F238E27FC236}">
                <a16:creationId xmlns:a16="http://schemas.microsoft.com/office/drawing/2014/main" id="{A70E64B9-3CE2-48E7-B269-12C48303F72F}"/>
              </a:ext>
            </a:extLst>
          </p:cNvPr>
          <p:cNvSpPr txBox="1"/>
          <p:nvPr/>
        </p:nvSpPr>
        <p:spPr>
          <a:xfrm>
            <a:off x="4920343" y="2515637"/>
            <a:ext cx="6096000" cy="369332"/>
          </a:xfrm>
          <a:prstGeom prst="rect">
            <a:avLst/>
          </a:prstGeom>
          <a:noFill/>
        </p:spPr>
        <p:txBody>
          <a:bodyPr wrap="square">
            <a:spAutoFit/>
          </a:bodyPr>
          <a:lstStyle/>
          <a:p>
            <a:r>
              <a:rPr lang="en-US" b="1" i="0" dirty="0">
                <a:solidFill>
                  <a:srgbClr val="000000"/>
                </a:solidFill>
                <a:effectLst/>
                <a:latin typeface="segoe ui" panose="020B0502040204020203" pitchFamily="34" charset="0"/>
              </a:rPr>
              <a:t>Salary (Included Incentive + Bonus</a:t>
            </a:r>
            <a:endParaRPr lang="en-US" dirty="0"/>
          </a:p>
        </p:txBody>
      </p:sp>
      <p:sp>
        <p:nvSpPr>
          <p:cNvPr id="17" name="TextBox 16">
            <a:extLst>
              <a:ext uri="{FF2B5EF4-FFF2-40B4-BE49-F238E27FC236}">
                <a16:creationId xmlns:a16="http://schemas.microsoft.com/office/drawing/2014/main" id="{5D83AA44-C6F2-4C53-9141-91EC39F7A668}"/>
              </a:ext>
            </a:extLst>
          </p:cNvPr>
          <p:cNvSpPr txBox="1"/>
          <p:nvPr/>
        </p:nvSpPr>
        <p:spPr>
          <a:xfrm>
            <a:off x="8475915" y="1068523"/>
            <a:ext cx="6096000" cy="369332"/>
          </a:xfrm>
          <a:prstGeom prst="rect">
            <a:avLst/>
          </a:prstGeom>
          <a:noFill/>
        </p:spPr>
        <p:txBody>
          <a:bodyPr wrap="square">
            <a:spAutoFit/>
          </a:bodyPr>
          <a:lstStyle/>
          <a:p>
            <a:r>
              <a:rPr lang="en-US" b="1" i="0" dirty="0">
                <a:solidFill>
                  <a:srgbClr val="000000"/>
                </a:solidFill>
                <a:effectLst/>
                <a:latin typeface="segoe ui" panose="020B0502040204020203" pitchFamily="34" charset="0"/>
              </a:rPr>
              <a:t>Incentive + Bonus</a:t>
            </a:r>
            <a:endParaRPr lang="en-US" dirty="0"/>
          </a:p>
        </p:txBody>
      </p:sp>
      <p:sp>
        <p:nvSpPr>
          <p:cNvPr id="19" name="TextBox 18">
            <a:extLst>
              <a:ext uri="{FF2B5EF4-FFF2-40B4-BE49-F238E27FC236}">
                <a16:creationId xmlns:a16="http://schemas.microsoft.com/office/drawing/2014/main" id="{744265B5-5276-446E-9009-6EA218954188}"/>
              </a:ext>
            </a:extLst>
          </p:cNvPr>
          <p:cNvSpPr txBox="1"/>
          <p:nvPr/>
        </p:nvSpPr>
        <p:spPr>
          <a:xfrm>
            <a:off x="4904016" y="1029730"/>
            <a:ext cx="7287984" cy="369332"/>
          </a:xfrm>
          <a:prstGeom prst="rect">
            <a:avLst/>
          </a:prstGeom>
          <a:noFill/>
        </p:spPr>
        <p:txBody>
          <a:bodyPr wrap="square">
            <a:spAutoFit/>
          </a:bodyPr>
          <a:lstStyle/>
          <a:p>
            <a:r>
              <a:rPr lang="en-US" b="1" i="0" dirty="0">
                <a:solidFill>
                  <a:srgbClr val="000000"/>
                </a:solidFill>
                <a:effectLst/>
                <a:latin typeface="segoe ui" panose="020B0502040204020203" pitchFamily="34" charset="0"/>
              </a:rPr>
              <a:t>Company</a:t>
            </a:r>
            <a:endParaRPr lang="en-US" dirty="0"/>
          </a:p>
        </p:txBody>
      </p:sp>
      <p:sp>
        <p:nvSpPr>
          <p:cNvPr id="21" name="TextBox 20">
            <a:extLst>
              <a:ext uri="{FF2B5EF4-FFF2-40B4-BE49-F238E27FC236}">
                <a16:creationId xmlns:a16="http://schemas.microsoft.com/office/drawing/2014/main" id="{94CABC06-0B84-4893-BD82-0D42E7BB54C8}"/>
              </a:ext>
            </a:extLst>
          </p:cNvPr>
          <p:cNvSpPr txBox="1"/>
          <p:nvPr/>
        </p:nvSpPr>
        <p:spPr>
          <a:xfrm>
            <a:off x="141513" y="3219640"/>
            <a:ext cx="7287984" cy="369332"/>
          </a:xfrm>
          <a:prstGeom prst="rect">
            <a:avLst/>
          </a:prstGeom>
          <a:noFill/>
        </p:spPr>
        <p:txBody>
          <a:bodyPr wrap="square">
            <a:spAutoFit/>
          </a:bodyPr>
          <a:lstStyle/>
          <a:p>
            <a:r>
              <a:rPr lang="en-US" b="1" i="0" dirty="0">
                <a:solidFill>
                  <a:srgbClr val="000000"/>
                </a:solidFill>
                <a:effectLst/>
                <a:latin typeface="segoe ui" panose="020B0502040204020203" pitchFamily="34" charset="0"/>
              </a:rPr>
              <a:t>Salary</a:t>
            </a:r>
            <a:endParaRPr lang="en-US" dirty="0"/>
          </a:p>
        </p:txBody>
      </p:sp>
      <p:sp>
        <p:nvSpPr>
          <p:cNvPr id="23" name="TextBox 22">
            <a:extLst>
              <a:ext uri="{FF2B5EF4-FFF2-40B4-BE49-F238E27FC236}">
                <a16:creationId xmlns:a16="http://schemas.microsoft.com/office/drawing/2014/main" id="{A90B7183-EA37-4206-9FD0-F22E6E9C7D94}"/>
              </a:ext>
            </a:extLst>
          </p:cNvPr>
          <p:cNvSpPr txBox="1"/>
          <p:nvPr/>
        </p:nvSpPr>
        <p:spPr>
          <a:xfrm>
            <a:off x="141513" y="1017014"/>
            <a:ext cx="7287984" cy="369332"/>
          </a:xfrm>
          <a:prstGeom prst="rect">
            <a:avLst/>
          </a:prstGeom>
          <a:noFill/>
        </p:spPr>
        <p:txBody>
          <a:bodyPr wrap="square">
            <a:spAutoFit/>
          </a:bodyPr>
          <a:lstStyle/>
          <a:p>
            <a:r>
              <a:rPr lang="en-US" b="1" i="0" dirty="0">
                <a:solidFill>
                  <a:srgbClr val="000000"/>
                </a:solidFill>
                <a:effectLst/>
                <a:latin typeface="segoe ui" panose="020B0502040204020203" pitchFamily="34" charset="0"/>
              </a:rPr>
              <a:t>Engineer</a:t>
            </a:r>
            <a:endParaRPr lang="en-US" dirty="0"/>
          </a:p>
        </p:txBody>
      </p:sp>
      <p:sp>
        <p:nvSpPr>
          <p:cNvPr id="24" name="Rectangle 3">
            <a:extLst>
              <a:ext uri="{FF2B5EF4-FFF2-40B4-BE49-F238E27FC236}">
                <a16:creationId xmlns:a16="http://schemas.microsoft.com/office/drawing/2014/main" id="{4D6F8070-102B-4D00-BFE5-086C4A7BB1CE}"/>
              </a:ext>
            </a:extLst>
          </p:cNvPr>
          <p:cNvSpPr>
            <a:spLocks noChangeArrowheads="1"/>
          </p:cNvSpPr>
          <p:nvPr/>
        </p:nvSpPr>
        <p:spPr bwMode="auto">
          <a:xfrm>
            <a:off x="4773385" y="4403897"/>
            <a:ext cx="7130143" cy="892552"/>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badi" panose="020B0604020104020204" pitchFamily="34" charset="0"/>
                <a:cs typeface="Segoe UI" panose="020B0502040204020203" pitchFamily="34" charset="0"/>
              </a:rPr>
              <a:t>Find the Engineer Name, Company and Salary of those whose salaries are greater than 23,000 excluded Incentive + Bonus.</a:t>
            </a:r>
            <a:endParaRPr kumimoji="0" lang="en-US" altLang="en-US" sz="1100" b="1" i="0" u="none" strike="noStrike" cap="none" normalizeH="0" baseline="0" dirty="0">
              <a:ln>
                <a:noFill/>
              </a:ln>
              <a:solidFill>
                <a:srgbClr val="000000"/>
              </a:solidFill>
              <a:effectLst/>
              <a:latin typeface="Abadi" panose="020B0604020104020204" pitchFamily="34"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badi" panose="020B0604020104020204" pitchFamily="34" charset="0"/>
            </a:endParaRPr>
          </a:p>
        </p:txBody>
      </p:sp>
      <p:graphicFrame>
        <p:nvGraphicFramePr>
          <p:cNvPr id="25" name="Table 24">
            <a:extLst>
              <a:ext uri="{FF2B5EF4-FFF2-40B4-BE49-F238E27FC236}">
                <a16:creationId xmlns:a16="http://schemas.microsoft.com/office/drawing/2014/main" id="{17C13CB7-9BC9-42B2-8D73-106D1EA29BBA}"/>
              </a:ext>
            </a:extLst>
          </p:cNvPr>
          <p:cNvGraphicFramePr>
            <a:graphicFrameLocks noGrp="1"/>
          </p:cNvGraphicFramePr>
          <p:nvPr>
            <p:extLst>
              <p:ext uri="{D42A27DB-BD31-4B8C-83A1-F6EECF244321}">
                <p14:modId xmlns:p14="http://schemas.microsoft.com/office/powerpoint/2010/main" val="1958141571"/>
              </p:ext>
            </p:extLst>
          </p:nvPr>
        </p:nvGraphicFramePr>
        <p:xfrm>
          <a:off x="4816927" y="5026681"/>
          <a:ext cx="4318857" cy="1295400"/>
        </p:xfrm>
        <a:graphic>
          <a:graphicData uri="http://schemas.openxmlformats.org/drawingml/2006/table">
            <a:tbl>
              <a:tblPr/>
              <a:tblGrid>
                <a:gridCol w="1439619">
                  <a:extLst>
                    <a:ext uri="{9D8B030D-6E8A-4147-A177-3AD203B41FA5}">
                      <a16:colId xmlns:a16="http://schemas.microsoft.com/office/drawing/2014/main" val="3160555621"/>
                    </a:ext>
                  </a:extLst>
                </a:gridCol>
                <a:gridCol w="1439619">
                  <a:extLst>
                    <a:ext uri="{9D8B030D-6E8A-4147-A177-3AD203B41FA5}">
                      <a16:colId xmlns:a16="http://schemas.microsoft.com/office/drawing/2014/main" val="1227048619"/>
                    </a:ext>
                  </a:extLst>
                </a:gridCol>
                <a:gridCol w="1439619">
                  <a:extLst>
                    <a:ext uri="{9D8B030D-6E8A-4147-A177-3AD203B41FA5}">
                      <a16:colId xmlns:a16="http://schemas.microsoft.com/office/drawing/2014/main" val="2505580872"/>
                    </a:ext>
                  </a:extLst>
                </a:gridCol>
              </a:tblGrid>
              <a:tr h="0">
                <a:tc>
                  <a:txBody>
                    <a:bodyPr/>
                    <a:lstStyle/>
                    <a:p>
                      <a:pPr algn="l" fontAlgn="t"/>
                      <a:r>
                        <a:rPr lang="en-US" sz="1200" dirty="0">
                          <a:effectLst/>
                        </a:rPr>
                        <a:t>Engineer Name</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dirty="0">
                          <a:effectLst/>
                        </a:rPr>
                        <a:t>Company</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a:effectLst/>
                        </a:rPr>
                        <a:t>Salary</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72875026"/>
                  </a:ext>
                </a:extLst>
              </a:tr>
              <a:tr h="0">
                <a:tc>
                  <a:txBody>
                    <a:bodyPr/>
                    <a:lstStyle/>
                    <a:p>
                      <a:pPr algn="l" fontAlgn="t"/>
                      <a:r>
                        <a:rPr lang="en-US" sz="1200">
                          <a:effectLst/>
                        </a:rPr>
                        <a:t>Raghav</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200">
                          <a:effectLst/>
                        </a:rPr>
                        <a:t>Wipro</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200">
                          <a:effectLst/>
                        </a:rPr>
                        <a:t>24,000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2061372114"/>
                  </a:ext>
                </a:extLst>
              </a:tr>
              <a:tr h="0">
                <a:tc>
                  <a:txBody>
                    <a:bodyPr/>
                    <a:lstStyle/>
                    <a:p>
                      <a:pPr algn="l" fontAlgn="t"/>
                      <a:r>
                        <a:rPr lang="en-US" sz="1200">
                          <a:effectLst/>
                        </a:rPr>
                        <a:t>Sujata</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dirty="0">
                          <a:effectLst/>
                        </a:rPr>
                        <a:t>Accenture</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dirty="0">
                          <a:effectLst/>
                        </a:rPr>
                        <a:t>25,000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7657741"/>
                  </a:ext>
                </a:extLst>
              </a:tr>
              <a:tr h="0">
                <a:tc>
                  <a:txBody>
                    <a:bodyPr/>
                    <a:lstStyle/>
                    <a:p>
                      <a:pPr algn="l" fontAlgn="t"/>
                      <a:r>
                        <a:rPr lang="en-US" sz="1200">
                          <a:effectLst/>
                        </a:rPr>
                        <a:t>Shivani</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200">
                          <a:effectLst/>
                        </a:rPr>
                        <a:t>Wipro</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l" fontAlgn="t"/>
                      <a:r>
                        <a:rPr lang="en-US" sz="1200" dirty="0">
                          <a:effectLst/>
                        </a:rPr>
                        <a:t>27,000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1569831871"/>
                  </a:ext>
                </a:extLst>
              </a:tr>
              <a:tr h="0">
                <a:tc>
                  <a:txBody>
                    <a:bodyPr/>
                    <a:lstStyle/>
                    <a:p>
                      <a:pPr algn="l" fontAlgn="t"/>
                      <a:r>
                        <a:rPr lang="en-US" sz="1200">
                          <a:effectLst/>
                        </a:rPr>
                        <a:t>Amar</a:t>
                      </a:r>
                    </a:p>
                  </a:txBody>
                  <a:tcPr marL="1016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a:effectLst/>
                        </a:rPr>
                        <a:t>Accenture</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dirty="0">
                          <a:effectLst/>
                        </a:rPr>
                        <a:t>30,000</a:t>
                      </a:r>
                    </a:p>
                  </a:txBody>
                  <a:tcPr marL="50800" marR="50800" marT="38100" marB="381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19081909"/>
                  </a:ext>
                </a:extLst>
              </a:tr>
            </a:tbl>
          </a:graphicData>
        </a:graphic>
      </p:graphicFrame>
      <p:sp>
        <p:nvSpPr>
          <p:cNvPr id="27" name="TextBox 26">
            <a:extLst>
              <a:ext uri="{FF2B5EF4-FFF2-40B4-BE49-F238E27FC236}">
                <a16:creationId xmlns:a16="http://schemas.microsoft.com/office/drawing/2014/main" id="{6437DE14-1501-430F-8280-972B6FB78A9B}"/>
              </a:ext>
            </a:extLst>
          </p:cNvPr>
          <p:cNvSpPr txBox="1"/>
          <p:nvPr/>
        </p:nvSpPr>
        <p:spPr>
          <a:xfrm>
            <a:off x="9256914" y="5674381"/>
            <a:ext cx="3409950" cy="307777"/>
          </a:xfrm>
          <a:prstGeom prst="rect">
            <a:avLst/>
          </a:prstGeom>
          <a:noFill/>
        </p:spPr>
        <p:txBody>
          <a:bodyPr wrap="square">
            <a:spAutoFit/>
          </a:bodyPr>
          <a:lstStyle/>
          <a:p>
            <a:r>
              <a:rPr lang="en-US" sz="1400" b="0" i="0" dirty="0">
                <a:solidFill>
                  <a:srgbClr val="000000"/>
                </a:solidFill>
                <a:effectLst/>
                <a:latin typeface="segoe ui" panose="020B0502040204020203" pitchFamily="34" charset="0"/>
              </a:rPr>
              <a:t>T [Salary] is called as Tuple variable.</a:t>
            </a:r>
            <a:endParaRPr lang="en-US" sz="1400" dirty="0"/>
          </a:p>
        </p:txBody>
      </p:sp>
      <p:sp>
        <p:nvSpPr>
          <p:cNvPr id="29" name="TextBox 28">
            <a:extLst>
              <a:ext uri="{FF2B5EF4-FFF2-40B4-BE49-F238E27FC236}">
                <a16:creationId xmlns:a16="http://schemas.microsoft.com/office/drawing/2014/main" id="{8A67643D-688E-418B-99BE-3C2559F12E5F}"/>
              </a:ext>
            </a:extLst>
          </p:cNvPr>
          <p:cNvSpPr txBox="1"/>
          <p:nvPr/>
        </p:nvSpPr>
        <p:spPr>
          <a:xfrm>
            <a:off x="141513" y="5612826"/>
            <a:ext cx="7287984" cy="369332"/>
          </a:xfrm>
          <a:prstGeom prst="rect">
            <a:avLst/>
          </a:prstGeom>
          <a:noFill/>
        </p:spPr>
        <p:txBody>
          <a:bodyPr wrap="square">
            <a:spAutoFit/>
          </a:bodyPr>
          <a:lstStyle/>
          <a:p>
            <a:r>
              <a:rPr kumimoji="0" lang="en-US" altLang="en-US" sz="1800" b="1" i="0" u="none" strike="noStrike" cap="none" normalizeH="0" baseline="0" dirty="0">
                <a:ln>
                  <a:noFill/>
                </a:ln>
                <a:solidFill>
                  <a:srgbClr val="000000"/>
                </a:solidFill>
                <a:effectLst/>
                <a:latin typeface="Abadi" panose="020B0604020104020204" pitchFamily="34" charset="0"/>
                <a:cs typeface="Courier New" panose="02070309020205020404" pitchFamily="49" charset="0"/>
              </a:rPr>
              <a:t>{T| T ∈ </a:t>
            </a:r>
            <a:r>
              <a:rPr lang="en-US" altLang="en-US" b="1" dirty="0">
                <a:solidFill>
                  <a:srgbClr val="000000"/>
                </a:solidFill>
                <a:latin typeface="Abadi" panose="020B0604020104020204" pitchFamily="34" charset="0"/>
                <a:cs typeface="Courier New" panose="02070309020205020404" pitchFamily="49" charset="0"/>
              </a:rPr>
              <a:t>Salary </a:t>
            </a:r>
            <a:r>
              <a:rPr kumimoji="0" lang="en-US" altLang="en-US" sz="1800" b="1" i="0" u="none" strike="noStrike" cap="none" normalizeH="0" baseline="0" dirty="0">
                <a:ln>
                  <a:noFill/>
                </a:ln>
                <a:solidFill>
                  <a:srgbClr val="000000"/>
                </a:solidFill>
                <a:effectLst/>
                <a:latin typeface="Abadi" panose="020B0604020104020204" pitchFamily="34" charset="0"/>
                <a:cs typeface="Courier New" panose="02070309020205020404" pitchFamily="49" charset="0"/>
              </a:rPr>
              <a:t>∧ T [Salary]&gt;= 23,000}</a:t>
            </a:r>
            <a:r>
              <a:rPr kumimoji="0" lang="en-US" altLang="en-US" sz="1400" b="0" i="0" u="none" strike="noStrike" cap="none" normalizeH="0" baseline="0" dirty="0">
                <a:ln>
                  <a:noFill/>
                </a:ln>
                <a:solidFill>
                  <a:schemeClr val="tx1"/>
                </a:solidFill>
                <a:effectLst/>
                <a:latin typeface="Abadi" panose="020B0604020104020204" pitchFamily="34" charset="0"/>
              </a:rPr>
              <a:t> </a:t>
            </a:r>
            <a:endParaRPr lang="en-US" dirty="0"/>
          </a:p>
        </p:txBody>
      </p:sp>
    </p:spTree>
    <p:extLst>
      <p:ext uri="{BB962C8B-B14F-4D97-AF65-F5344CB8AC3E}">
        <p14:creationId xmlns:p14="http://schemas.microsoft.com/office/powerpoint/2010/main" val="421581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A96EB7-8A3C-4C69-BE16-E43D41D34A58}"/>
              </a:ext>
            </a:extLst>
          </p:cNvPr>
          <p:cNvSpPr>
            <a:spLocks noGrp="1"/>
          </p:cNvSpPr>
          <p:nvPr>
            <p:ph idx="1"/>
          </p:nvPr>
        </p:nvSpPr>
        <p:spPr>
          <a:xfrm>
            <a:off x="287646" y="1520558"/>
            <a:ext cx="6160655" cy="3277073"/>
          </a:xfrm>
        </p:spPr>
        <p:txBody>
          <a:bodyPr>
            <a:normAutofit fontScale="47500" lnSpcReduction="20000"/>
          </a:bodyPr>
          <a:lstStyle/>
          <a:p>
            <a:r>
              <a:rPr lang="en-IN" sz="6700" dirty="0">
                <a:latin typeface="Abadi" panose="020B0604020104020204" pitchFamily="34" charset="0"/>
              </a:rPr>
              <a:t>Consider :</a:t>
            </a:r>
          </a:p>
          <a:p>
            <a:r>
              <a:rPr lang="en-IN" sz="6700" dirty="0">
                <a:latin typeface="Abadi" panose="020B0604020104020204" pitchFamily="34" charset="0"/>
              </a:rPr>
              <a:t>Book(</a:t>
            </a:r>
            <a:r>
              <a:rPr lang="en-IN" sz="6700" u="sng" dirty="0" err="1">
                <a:latin typeface="Abadi" panose="020B0604020104020204" pitchFamily="34" charset="0"/>
              </a:rPr>
              <a:t>accno</a:t>
            </a:r>
            <a:r>
              <a:rPr lang="en-IN" sz="6700" dirty="0">
                <a:latin typeface="Abadi" panose="020B0604020104020204" pitchFamily="34" charset="0"/>
              </a:rPr>
              <a:t>, </a:t>
            </a:r>
            <a:r>
              <a:rPr lang="en-IN" sz="6700" dirty="0" err="1">
                <a:latin typeface="Abadi" panose="020B0604020104020204" pitchFamily="34" charset="0"/>
              </a:rPr>
              <a:t>yrPub</a:t>
            </a:r>
            <a:r>
              <a:rPr lang="en-IN" sz="6700" dirty="0">
                <a:latin typeface="Abadi" panose="020B0604020104020204" pitchFamily="34" charset="0"/>
              </a:rPr>
              <a:t>, title)</a:t>
            </a:r>
          </a:p>
          <a:p>
            <a:r>
              <a:rPr lang="en-IN" sz="6700" dirty="0">
                <a:latin typeface="Abadi" panose="020B0604020104020204" pitchFamily="34" charset="0"/>
              </a:rPr>
              <a:t>User(</a:t>
            </a:r>
            <a:r>
              <a:rPr lang="en-IN" sz="6700" u="sng" dirty="0">
                <a:latin typeface="Abadi" panose="020B0604020104020204" pitchFamily="34" charset="0"/>
              </a:rPr>
              <a:t>card#, </a:t>
            </a:r>
            <a:r>
              <a:rPr lang="en-IN" sz="6700" dirty="0">
                <a:latin typeface="Abadi" panose="020B0604020104020204" pitchFamily="34" charset="0"/>
              </a:rPr>
              <a:t> </a:t>
            </a:r>
            <a:r>
              <a:rPr lang="en-IN" sz="6700" dirty="0" err="1">
                <a:latin typeface="Abadi" panose="020B0604020104020204" pitchFamily="34" charset="0"/>
              </a:rPr>
              <a:t>bname,baddr</a:t>
            </a:r>
            <a:r>
              <a:rPr lang="en-IN" sz="6700" dirty="0">
                <a:latin typeface="Abadi" panose="020B0604020104020204" pitchFamily="34" charset="0"/>
              </a:rPr>
              <a:t>)</a:t>
            </a:r>
          </a:p>
          <a:p>
            <a:r>
              <a:rPr lang="en-IN" sz="6700" dirty="0">
                <a:latin typeface="Abadi" panose="020B0604020104020204" pitchFamily="34" charset="0"/>
              </a:rPr>
              <a:t>Supplier(</a:t>
            </a:r>
            <a:r>
              <a:rPr lang="en-IN" sz="6700" u="sng" dirty="0" err="1">
                <a:latin typeface="Abadi" panose="020B0604020104020204" pitchFamily="34" charset="0"/>
              </a:rPr>
              <a:t>sname</a:t>
            </a:r>
            <a:r>
              <a:rPr lang="en-IN" sz="6700" dirty="0">
                <a:latin typeface="Abadi" panose="020B0604020104020204" pitchFamily="34" charset="0"/>
              </a:rPr>
              <a:t>, </a:t>
            </a:r>
            <a:r>
              <a:rPr lang="en-IN" sz="6700" dirty="0" err="1">
                <a:latin typeface="Abadi" panose="020B0604020104020204" pitchFamily="34" charset="0"/>
              </a:rPr>
              <a:t>saddr</a:t>
            </a:r>
            <a:r>
              <a:rPr lang="en-IN" sz="6700" dirty="0">
                <a:latin typeface="Abadi" panose="020B0604020104020204" pitchFamily="34" charset="0"/>
              </a:rPr>
              <a:t>)</a:t>
            </a:r>
          </a:p>
          <a:p>
            <a:r>
              <a:rPr lang="en-IN" sz="6700" dirty="0">
                <a:latin typeface="Abadi" panose="020B0604020104020204" pitchFamily="34" charset="0"/>
              </a:rPr>
              <a:t>Borrow(</a:t>
            </a:r>
            <a:r>
              <a:rPr lang="en-IN" sz="6700" u="sng" dirty="0" err="1">
                <a:latin typeface="Abadi" panose="020B0604020104020204" pitchFamily="34" charset="0"/>
              </a:rPr>
              <a:t>accno,card#,</a:t>
            </a:r>
            <a:r>
              <a:rPr lang="en-IN" sz="6700" dirty="0" err="1">
                <a:latin typeface="Abadi" panose="020B0604020104020204" pitchFamily="34" charset="0"/>
              </a:rPr>
              <a:t>DOI</a:t>
            </a:r>
            <a:r>
              <a:rPr lang="en-IN" sz="6700" dirty="0">
                <a:latin typeface="Abadi" panose="020B0604020104020204" pitchFamily="34" charset="0"/>
              </a:rPr>
              <a:t>)</a:t>
            </a:r>
          </a:p>
          <a:p>
            <a:pPr>
              <a:lnSpc>
                <a:spcPts val="1200"/>
              </a:lnSpc>
              <a:spcAft>
                <a:spcPts val="800"/>
              </a:spcAft>
            </a:pPr>
            <a:r>
              <a:rPr lang="en-IN" sz="6700" dirty="0">
                <a:latin typeface="Abadi" panose="020B0604020104020204" pitchFamily="34" charset="0"/>
              </a:rPr>
              <a:t>Supplied(</a:t>
            </a:r>
            <a:r>
              <a:rPr lang="en-IN" sz="6700" u="sng" dirty="0" err="1">
                <a:latin typeface="Abadi" panose="020B0604020104020204" pitchFamily="34" charset="0"/>
              </a:rPr>
              <a:t>accno</a:t>
            </a:r>
            <a:r>
              <a:rPr lang="en-IN" sz="6700" dirty="0" err="1">
                <a:latin typeface="Abadi" panose="020B0604020104020204" pitchFamily="34" charset="0"/>
              </a:rPr>
              <a:t>,sname,price</a:t>
            </a:r>
            <a:r>
              <a:rPr lang="en-IN" sz="6700" dirty="0">
                <a:latin typeface="Abadi" panose="020B0604020104020204" pitchFamily="34" charset="0"/>
              </a:rPr>
              <a:t>, DOI)</a:t>
            </a:r>
          </a:p>
          <a:p>
            <a:endParaRPr lang="en-US" dirty="0"/>
          </a:p>
        </p:txBody>
      </p:sp>
      <p:sp>
        <p:nvSpPr>
          <p:cNvPr id="3" name="Content Placeholder 2">
            <a:extLst>
              <a:ext uri="{FF2B5EF4-FFF2-40B4-BE49-F238E27FC236}">
                <a16:creationId xmlns:a16="http://schemas.microsoft.com/office/drawing/2014/main" id="{4E8C266C-6EE6-46F0-811D-6EE8CF85A463}"/>
              </a:ext>
            </a:extLst>
          </p:cNvPr>
          <p:cNvSpPr>
            <a:spLocks noGrp="1"/>
          </p:cNvSpPr>
          <p:nvPr>
            <p:ph sz="quarter" idx="10"/>
          </p:nvPr>
        </p:nvSpPr>
        <p:spPr/>
        <p:txBody>
          <a:bodyPr/>
          <a:lstStyle/>
          <a:p>
            <a:r>
              <a:rPr lang="en-IN" dirty="0">
                <a:solidFill>
                  <a:srgbClr val="7030A0"/>
                </a:solidFill>
              </a:rPr>
              <a:t>TRC tutorials</a:t>
            </a:r>
            <a:endParaRPr lang="en-US" dirty="0">
              <a:solidFill>
                <a:srgbClr val="7030A0"/>
              </a:solidFill>
            </a:endParaRPr>
          </a:p>
        </p:txBody>
      </p:sp>
      <p:sp>
        <p:nvSpPr>
          <p:cNvPr id="4" name="Content Placeholder 1">
            <a:extLst>
              <a:ext uri="{FF2B5EF4-FFF2-40B4-BE49-F238E27FC236}">
                <a16:creationId xmlns:a16="http://schemas.microsoft.com/office/drawing/2014/main" id="{996A1368-099D-4CBD-A352-C36EE744D329}"/>
              </a:ext>
            </a:extLst>
          </p:cNvPr>
          <p:cNvSpPr txBox="1">
            <a:spLocks/>
          </p:cNvSpPr>
          <p:nvPr/>
        </p:nvSpPr>
        <p:spPr>
          <a:xfrm>
            <a:off x="6328888" y="1520558"/>
            <a:ext cx="5020623" cy="2781279"/>
          </a:xfrm>
          <a:prstGeom prst="rect">
            <a:avLst/>
          </a:prstGeom>
        </p:spPr>
        <p:txBody>
          <a:bodyPr vert="horz" lIns="91440" tIns="45720" rIns="91440" bIns="45720" rtlCol="0">
            <a:normAutofit fontScale="92500" lnSpcReduction="2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IN" dirty="0"/>
              <a:t>Get all books published in year 1991</a:t>
            </a:r>
          </a:p>
          <a:p>
            <a:pPr marL="457200" indent="-457200">
              <a:buAutoNum type="arabicPeriod"/>
            </a:pPr>
            <a:endParaRPr lang="en-IN" dirty="0"/>
          </a:p>
          <a:p>
            <a:pPr marL="457200" indent="-457200">
              <a:buAutoNum type="arabicPeriod"/>
            </a:pPr>
            <a:r>
              <a:rPr lang="en-IN" dirty="0"/>
              <a:t>To get only </a:t>
            </a:r>
            <a:r>
              <a:rPr lang="en-IN" dirty="0" err="1"/>
              <a:t>accno</a:t>
            </a:r>
            <a:r>
              <a:rPr lang="en-IN" dirty="0"/>
              <a:t> and title from qn1</a:t>
            </a:r>
          </a:p>
          <a:p>
            <a:pPr marL="457200" indent="-457200">
              <a:buAutoNum type="arabicPeriod"/>
            </a:pPr>
            <a:endParaRPr lang="en-IN" dirty="0"/>
          </a:p>
          <a:p>
            <a:pPr marL="457200" indent="-457200">
              <a:buAutoNum type="arabicPeriod"/>
            </a:pPr>
            <a:r>
              <a:rPr lang="en-IN" dirty="0"/>
              <a:t>Find the names of all suppliers who have the same address as “</a:t>
            </a:r>
            <a:r>
              <a:rPr lang="en-IN" dirty="0" err="1"/>
              <a:t>Narosa</a:t>
            </a:r>
            <a:r>
              <a:rPr lang="en-IN" dirty="0"/>
              <a:t>”.</a:t>
            </a:r>
          </a:p>
          <a:p>
            <a:pPr marL="457200" indent="-457200">
              <a:buAutoNum type="arabicPeriod"/>
            </a:pPr>
            <a:endParaRPr lang="en-US" dirty="0"/>
          </a:p>
        </p:txBody>
      </p:sp>
    </p:spTree>
    <p:extLst>
      <p:ext uri="{BB962C8B-B14F-4D97-AF65-F5344CB8AC3E}">
        <p14:creationId xmlns:p14="http://schemas.microsoft.com/office/powerpoint/2010/main" val="4133982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Algebra</a:t>
            </a:r>
            <a:endParaRPr lang="en-IN" dirty="0">
              <a:solidFill>
                <a:srgbClr val="7030A0"/>
              </a:solidFill>
            </a:endParaRPr>
          </a:p>
        </p:txBody>
      </p:sp>
      <p:sp>
        <p:nvSpPr>
          <p:cNvPr id="4" name="Content Placeholder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en-US" sz="2400" dirty="0">
                <a:solidFill>
                  <a:srgbClr val="C00000"/>
                </a:solidFill>
                <a:latin typeface="Times New Roman" panose="02020603050405020304" pitchFamily="18" charset="0"/>
              </a:rPr>
              <a:t>The basic set of operations for the relational model is known as the relational algebra. These operations enable a user to specify basic retrieval requests. </a:t>
            </a:r>
          </a:p>
          <a:p>
            <a:pPr>
              <a:lnSpc>
                <a:spcPct val="90000"/>
              </a:lnSpc>
              <a:buFont typeface="Wingdings" panose="05000000000000000000" pitchFamily="2" charset="2"/>
              <a:buNone/>
            </a:pPr>
            <a:endParaRPr lang="en-US" altLang="en-US" sz="2400" dirty="0">
              <a:solidFill>
                <a:srgbClr val="C00000"/>
              </a:solidFill>
              <a:latin typeface="Times New Roman" panose="02020603050405020304" pitchFamily="18" charset="0"/>
            </a:endParaRPr>
          </a:p>
          <a:p>
            <a:pPr>
              <a:lnSpc>
                <a:spcPct val="90000"/>
              </a:lnSpc>
            </a:pPr>
            <a:r>
              <a:rPr lang="en-US" altLang="en-US" sz="2400" dirty="0">
                <a:solidFill>
                  <a:srgbClr val="C00000"/>
                </a:solidFill>
                <a:latin typeface="Times New Roman" panose="02020603050405020304" pitchFamily="18" charset="0"/>
              </a:rPr>
              <a:t>The result of a retrieval is a new relation, which may have been formed from one or more relations. The </a:t>
            </a:r>
            <a:r>
              <a:rPr lang="en-US" altLang="en-US" sz="2400" b="1" dirty="0">
                <a:solidFill>
                  <a:srgbClr val="C00000"/>
                </a:solidFill>
                <a:latin typeface="Times New Roman" panose="02020603050405020304" pitchFamily="18" charset="0"/>
              </a:rPr>
              <a:t>algebra operations</a:t>
            </a:r>
            <a:r>
              <a:rPr lang="en-US" altLang="en-US" sz="2400" dirty="0">
                <a:solidFill>
                  <a:srgbClr val="C00000"/>
                </a:solidFill>
                <a:latin typeface="Times New Roman" panose="02020603050405020304" pitchFamily="18" charset="0"/>
              </a:rPr>
              <a:t> thus produce new relations, which can be further manipulated using operations of the same algebra. </a:t>
            </a:r>
          </a:p>
          <a:p>
            <a:pPr>
              <a:lnSpc>
                <a:spcPct val="90000"/>
              </a:lnSpc>
              <a:buFont typeface="Wingdings" panose="05000000000000000000" pitchFamily="2" charset="2"/>
              <a:buNone/>
            </a:pPr>
            <a:endParaRPr lang="en-US" altLang="en-US" sz="2400" dirty="0">
              <a:solidFill>
                <a:srgbClr val="C00000"/>
              </a:solidFill>
              <a:latin typeface="Times New Roman" panose="02020603050405020304" pitchFamily="18" charset="0"/>
            </a:endParaRPr>
          </a:p>
          <a:p>
            <a:pPr>
              <a:lnSpc>
                <a:spcPct val="90000"/>
              </a:lnSpc>
            </a:pPr>
            <a:r>
              <a:rPr lang="en-US" altLang="en-US" sz="2400" dirty="0">
                <a:solidFill>
                  <a:srgbClr val="C00000"/>
                </a:solidFill>
                <a:latin typeface="Times New Roman" panose="02020603050405020304" pitchFamily="18" charset="0"/>
              </a:rPr>
              <a:t>A sequence of relational algebra operations forms a </a:t>
            </a:r>
            <a:r>
              <a:rPr lang="en-US" altLang="en-US" sz="2400" b="1" dirty="0">
                <a:solidFill>
                  <a:srgbClr val="C00000"/>
                </a:solidFill>
                <a:latin typeface="Times New Roman" panose="02020603050405020304" pitchFamily="18" charset="0"/>
              </a:rPr>
              <a:t>relational algebra expression</a:t>
            </a:r>
            <a:r>
              <a:rPr lang="en-US" altLang="en-US" sz="2400" dirty="0">
                <a:solidFill>
                  <a:srgbClr val="C00000"/>
                </a:solidFill>
                <a:latin typeface="Times New Roman" panose="02020603050405020304" pitchFamily="18" charset="0"/>
              </a:rPr>
              <a:t>, whose result will also be a relation that represents the result of a database query (or retrieval request).</a:t>
            </a:r>
          </a:p>
        </p:txBody>
      </p:sp>
    </p:spTree>
    <p:extLst>
      <p:ext uri="{BB962C8B-B14F-4D97-AF65-F5344CB8AC3E}">
        <p14:creationId xmlns:p14="http://schemas.microsoft.com/office/powerpoint/2010/main" val="1010641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0109" y="1455984"/>
            <a:ext cx="9333615" cy="4145302"/>
          </a:xfrm>
          <a:prstGeom prst="rect">
            <a:avLst/>
          </a:prstGeom>
        </p:spPr>
      </p:pic>
      <p:sp>
        <p:nvSpPr>
          <p:cNvPr id="3" name="Content Placeholder 2"/>
          <p:cNvSpPr>
            <a:spLocks noGrp="1"/>
          </p:cNvSpPr>
          <p:nvPr>
            <p:ph sz="quarter" idx="10"/>
          </p:nvPr>
        </p:nvSpPr>
        <p:spPr/>
        <p:txBody>
          <a:bodyPr/>
          <a:lstStyle/>
          <a:p>
            <a:r>
              <a:rPr lang="en-US" altLang="en-US" dirty="0">
                <a:solidFill>
                  <a:srgbClr val="7030A0"/>
                </a:solidFill>
              </a:rPr>
              <a:t>Example Query Using Existential Quantifier</a:t>
            </a:r>
            <a:endParaRPr lang="en-IN" dirty="0">
              <a:solidFill>
                <a:srgbClr val="7030A0"/>
              </a:solidFill>
            </a:endParaRPr>
          </a:p>
          <a:p>
            <a:endParaRPr lang="en-IN"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69B364-4CDA-4B0B-9993-589FCAC52030}"/>
                  </a:ext>
                </a:extLst>
              </p14:cNvPr>
              <p14:cNvContentPartPr/>
              <p14:nvPr/>
            </p14:nvContentPartPr>
            <p14:xfrm>
              <a:off x="5771455" y="1720884"/>
              <a:ext cx="1364760" cy="48600"/>
            </p14:xfrm>
          </p:contentPart>
        </mc:Choice>
        <mc:Fallback xmlns="">
          <p:pic>
            <p:nvPicPr>
              <p:cNvPr id="2" name="Ink 1">
                <a:extLst>
                  <a:ext uri="{FF2B5EF4-FFF2-40B4-BE49-F238E27FC236}">
                    <a16:creationId xmlns:a16="http://schemas.microsoft.com/office/drawing/2014/main" id="{9769B364-4CDA-4B0B-9993-589FCAC52030}"/>
                  </a:ext>
                </a:extLst>
              </p:cNvPr>
              <p:cNvPicPr/>
              <p:nvPr/>
            </p:nvPicPr>
            <p:blipFill>
              <a:blip r:embed="rId4"/>
              <a:stretch>
                <a:fillRect/>
              </a:stretch>
            </p:blipFill>
            <p:spPr>
              <a:xfrm>
                <a:off x="5717455" y="1613244"/>
                <a:ext cx="14724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FE7ED55-9EEB-4CFA-A298-063EA2B50004}"/>
                  </a:ext>
                </a:extLst>
              </p14:cNvPr>
              <p14:cNvContentPartPr/>
              <p14:nvPr/>
            </p14:nvContentPartPr>
            <p14:xfrm>
              <a:off x="1044295" y="1921764"/>
              <a:ext cx="2765160" cy="169560"/>
            </p14:xfrm>
          </p:contentPart>
        </mc:Choice>
        <mc:Fallback xmlns="">
          <p:pic>
            <p:nvPicPr>
              <p:cNvPr id="5" name="Ink 4">
                <a:extLst>
                  <a:ext uri="{FF2B5EF4-FFF2-40B4-BE49-F238E27FC236}">
                    <a16:creationId xmlns:a16="http://schemas.microsoft.com/office/drawing/2014/main" id="{0FE7ED55-9EEB-4CFA-A298-063EA2B50004}"/>
                  </a:ext>
                </a:extLst>
              </p:cNvPr>
              <p:cNvPicPr/>
              <p:nvPr/>
            </p:nvPicPr>
            <p:blipFill>
              <a:blip r:embed="rId6"/>
              <a:stretch>
                <a:fillRect/>
              </a:stretch>
            </p:blipFill>
            <p:spPr>
              <a:xfrm>
                <a:off x="990655" y="1814124"/>
                <a:ext cx="287280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C707A43-0FBF-4635-8625-D7A0487ADC2C}"/>
                  </a:ext>
                </a:extLst>
              </p14:cNvPr>
              <p14:cNvContentPartPr/>
              <p14:nvPr/>
            </p14:nvContentPartPr>
            <p14:xfrm>
              <a:off x="6732655" y="2381844"/>
              <a:ext cx="2084760" cy="28800"/>
            </p14:xfrm>
          </p:contentPart>
        </mc:Choice>
        <mc:Fallback xmlns="">
          <p:pic>
            <p:nvPicPr>
              <p:cNvPr id="6" name="Ink 5">
                <a:extLst>
                  <a:ext uri="{FF2B5EF4-FFF2-40B4-BE49-F238E27FC236}">
                    <a16:creationId xmlns:a16="http://schemas.microsoft.com/office/drawing/2014/main" id="{3C707A43-0FBF-4635-8625-D7A0487ADC2C}"/>
                  </a:ext>
                </a:extLst>
              </p:cNvPr>
              <p:cNvPicPr/>
              <p:nvPr/>
            </p:nvPicPr>
            <p:blipFill>
              <a:blip r:embed="rId8"/>
              <a:stretch>
                <a:fillRect/>
              </a:stretch>
            </p:blipFill>
            <p:spPr>
              <a:xfrm>
                <a:off x="6679015" y="2273844"/>
                <a:ext cx="21924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EB647751-A598-4CD2-87D8-336A6E819141}"/>
                  </a:ext>
                </a:extLst>
              </p14:cNvPr>
              <p14:cNvContentPartPr/>
              <p14:nvPr/>
            </p14:nvContentPartPr>
            <p14:xfrm>
              <a:off x="4595335" y="2338284"/>
              <a:ext cx="1356840" cy="143640"/>
            </p14:xfrm>
          </p:contentPart>
        </mc:Choice>
        <mc:Fallback xmlns="">
          <p:pic>
            <p:nvPicPr>
              <p:cNvPr id="7" name="Ink 6">
                <a:extLst>
                  <a:ext uri="{FF2B5EF4-FFF2-40B4-BE49-F238E27FC236}">
                    <a16:creationId xmlns:a16="http://schemas.microsoft.com/office/drawing/2014/main" id="{EB647751-A598-4CD2-87D8-336A6E819141}"/>
                  </a:ext>
                </a:extLst>
              </p:cNvPr>
              <p:cNvPicPr/>
              <p:nvPr/>
            </p:nvPicPr>
            <p:blipFill>
              <a:blip r:embed="rId10"/>
              <a:stretch>
                <a:fillRect/>
              </a:stretch>
            </p:blipFill>
            <p:spPr>
              <a:xfrm>
                <a:off x="4541335" y="2230284"/>
                <a:ext cx="1464480" cy="359280"/>
              </a:xfrm>
              <a:prstGeom prst="rect">
                <a:avLst/>
              </a:prstGeom>
            </p:spPr>
          </p:pic>
        </mc:Fallback>
      </mc:AlternateContent>
    </p:spTree>
    <p:extLst>
      <p:ext uri="{BB962C8B-B14F-4D97-AF65-F5344CB8AC3E}">
        <p14:creationId xmlns:p14="http://schemas.microsoft.com/office/powerpoint/2010/main" val="24013409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456380"/>
            <a:ext cx="10138889" cy="2438400"/>
          </a:xfrm>
          <a:prstGeom prst="rect">
            <a:avLst/>
          </a:prstGeom>
        </p:spPr>
      </p:pic>
      <p:sp>
        <p:nvSpPr>
          <p:cNvPr id="3" name="Content Placeholder 2"/>
          <p:cNvSpPr>
            <a:spLocks noGrp="1"/>
          </p:cNvSpPr>
          <p:nvPr>
            <p:ph sz="quarter" idx="10"/>
          </p:nvPr>
        </p:nvSpPr>
        <p:spPr/>
        <p:txBody>
          <a:bodyPr/>
          <a:lstStyle/>
          <a:p>
            <a:r>
              <a:rPr lang="en-US" altLang="en-US" dirty="0">
                <a:solidFill>
                  <a:srgbClr val="7030A0"/>
                </a:solidFill>
              </a:rPr>
              <a:t>Example Query Using Universal Quantifier</a:t>
            </a:r>
            <a:endParaRPr lang="en-IN" dirty="0">
              <a:solidFill>
                <a:srgbClr val="7030A0"/>
              </a:solidFill>
            </a:endParaRPr>
          </a:p>
          <a:p>
            <a:endParaRPr lang="en-IN" dirty="0"/>
          </a:p>
        </p:txBody>
      </p:sp>
      <p:pic>
        <p:nvPicPr>
          <p:cNvPr id="5" name="Picture 4"/>
          <p:cNvPicPr>
            <a:picLocks noChangeAspect="1"/>
          </p:cNvPicPr>
          <p:nvPr/>
        </p:nvPicPr>
        <p:blipFill>
          <a:blip r:embed="rId3"/>
          <a:stretch>
            <a:fillRect/>
          </a:stretch>
        </p:blipFill>
        <p:spPr>
          <a:xfrm>
            <a:off x="467155" y="4055760"/>
            <a:ext cx="9468474" cy="711915"/>
          </a:xfrm>
          <a:prstGeom prst="rect">
            <a:avLst/>
          </a:prstGeom>
        </p:spPr>
      </p:pic>
      <p:pic>
        <p:nvPicPr>
          <p:cNvPr id="7" name="Picture 6"/>
          <p:cNvPicPr>
            <a:picLocks noChangeAspect="1"/>
          </p:cNvPicPr>
          <p:nvPr/>
        </p:nvPicPr>
        <p:blipFill>
          <a:blip r:embed="rId4"/>
          <a:stretch>
            <a:fillRect/>
          </a:stretch>
        </p:blipFill>
        <p:spPr>
          <a:xfrm>
            <a:off x="467155" y="4767675"/>
            <a:ext cx="10138888" cy="168989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D6D9CC5-9247-416D-9750-11E2C45823B9}"/>
                  </a:ext>
                </a:extLst>
              </p14:cNvPr>
              <p14:cNvContentPartPr/>
              <p14:nvPr/>
            </p14:nvContentPartPr>
            <p14:xfrm>
              <a:off x="2535806" y="1468234"/>
              <a:ext cx="4356360" cy="219960"/>
            </p14:xfrm>
          </p:contentPart>
        </mc:Choice>
        <mc:Fallback xmlns="">
          <p:pic>
            <p:nvPicPr>
              <p:cNvPr id="6" name="Ink 5">
                <a:extLst>
                  <a:ext uri="{FF2B5EF4-FFF2-40B4-BE49-F238E27FC236}">
                    <a16:creationId xmlns:a16="http://schemas.microsoft.com/office/drawing/2014/main" id="{8D6D9CC5-9247-416D-9750-11E2C45823B9}"/>
                  </a:ext>
                </a:extLst>
              </p:cNvPr>
              <p:cNvPicPr/>
              <p:nvPr/>
            </p:nvPicPr>
            <p:blipFill>
              <a:blip r:embed="rId6"/>
              <a:stretch>
                <a:fillRect/>
              </a:stretch>
            </p:blipFill>
            <p:spPr>
              <a:xfrm>
                <a:off x="2481806" y="1360234"/>
                <a:ext cx="446400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89FA3A0-7DFE-43C4-964B-ABB8768FF86C}"/>
                  </a:ext>
                </a:extLst>
              </p14:cNvPr>
              <p14:cNvContentPartPr/>
              <p14:nvPr/>
            </p14:nvContentPartPr>
            <p14:xfrm>
              <a:off x="7706846" y="2274634"/>
              <a:ext cx="1316520" cy="109080"/>
            </p14:xfrm>
          </p:contentPart>
        </mc:Choice>
        <mc:Fallback xmlns="">
          <p:pic>
            <p:nvPicPr>
              <p:cNvPr id="8" name="Ink 7">
                <a:extLst>
                  <a:ext uri="{FF2B5EF4-FFF2-40B4-BE49-F238E27FC236}">
                    <a16:creationId xmlns:a16="http://schemas.microsoft.com/office/drawing/2014/main" id="{589FA3A0-7DFE-43C4-964B-ABB8768FF86C}"/>
                  </a:ext>
                </a:extLst>
              </p:cNvPr>
              <p:cNvPicPr/>
              <p:nvPr/>
            </p:nvPicPr>
            <p:blipFill>
              <a:blip r:embed="rId8"/>
              <a:stretch>
                <a:fillRect/>
              </a:stretch>
            </p:blipFill>
            <p:spPr>
              <a:xfrm>
                <a:off x="7653206" y="2166994"/>
                <a:ext cx="14241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4E74EC83-8847-492E-B174-5BE4801DE223}"/>
                  </a:ext>
                </a:extLst>
              </p14:cNvPr>
              <p14:cNvContentPartPr/>
              <p14:nvPr/>
            </p14:nvContentPartPr>
            <p14:xfrm>
              <a:off x="4136006" y="2513674"/>
              <a:ext cx="2241720" cy="88920"/>
            </p14:xfrm>
          </p:contentPart>
        </mc:Choice>
        <mc:Fallback xmlns="">
          <p:pic>
            <p:nvPicPr>
              <p:cNvPr id="9" name="Ink 8">
                <a:extLst>
                  <a:ext uri="{FF2B5EF4-FFF2-40B4-BE49-F238E27FC236}">
                    <a16:creationId xmlns:a16="http://schemas.microsoft.com/office/drawing/2014/main" id="{4E74EC83-8847-492E-B174-5BE4801DE223}"/>
                  </a:ext>
                </a:extLst>
              </p:cNvPr>
              <p:cNvPicPr/>
              <p:nvPr/>
            </p:nvPicPr>
            <p:blipFill>
              <a:blip r:embed="rId10"/>
              <a:stretch>
                <a:fillRect/>
              </a:stretch>
            </p:blipFill>
            <p:spPr>
              <a:xfrm>
                <a:off x="4082366" y="2406034"/>
                <a:ext cx="23493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249CD584-A4E0-4644-AEDE-3F464590C249}"/>
                  </a:ext>
                </a:extLst>
              </p14:cNvPr>
              <p14:cNvContentPartPr/>
              <p14:nvPr/>
            </p14:nvContentPartPr>
            <p14:xfrm>
              <a:off x="7576166" y="1544554"/>
              <a:ext cx="2144520" cy="131760"/>
            </p14:xfrm>
          </p:contentPart>
        </mc:Choice>
        <mc:Fallback xmlns="">
          <p:pic>
            <p:nvPicPr>
              <p:cNvPr id="10" name="Ink 9">
                <a:extLst>
                  <a:ext uri="{FF2B5EF4-FFF2-40B4-BE49-F238E27FC236}">
                    <a16:creationId xmlns:a16="http://schemas.microsoft.com/office/drawing/2014/main" id="{249CD584-A4E0-4644-AEDE-3F464590C249}"/>
                  </a:ext>
                </a:extLst>
              </p:cNvPr>
              <p:cNvPicPr/>
              <p:nvPr/>
            </p:nvPicPr>
            <p:blipFill>
              <a:blip r:embed="rId12"/>
              <a:stretch>
                <a:fillRect/>
              </a:stretch>
            </p:blipFill>
            <p:spPr>
              <a:xfrm>
                <a:off x="7567166" y="1535914"/>
                <a:ext cx="21621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15C6C7B6-8A01-4AA8-8189-C2A986085863}"/>
                  </a:ext>
                </a:extLst>
              </p14:cNvPr>
              <p14:cNvContentPartPr/>
              <p14:nvPr/>
            </p14:nvContentPartPr>
            <p14:xfrm>
              <a:off x="1304246" y="1893754"/>
              <a:ext cx="3300480" cy="109800"/>
            </p14:xfrm>
          </p:contentPart>
        </mc:Choice>
        <mc:Fallback xmlns="">
          <p:pic>
            <p:nvPicPr>
              <p:cNvPr id="11" name="Ink 10">
                <a:extLst>
                  <a:ext uri="{FF2B5EF4-FFF2-40B4-BE49-F238E27FC236}">
                    <a16:creationId xmlns:a16="http://schemas.microsoft.com/office/drawing/2014/main" id="{15C6C7B6-8A01-4AA8-8189-C2A986085863}"/>
                  </a:ext>
                </a:extLst>
              </p:cNvPr>
              <p:cNvPicPr/>
              <p:nvPr/>
            </p:nvPicPr>
            <p:blipFill>
              <a:blip r:embed="rId14"/>
              <a:stretch>
                <a:fillRect/>
              </a:stretch>
            </p:blipFill>
            <p:spPr>
              <a:xfrm>
                <a:off x="1295246" y="1885114"/>
                <a:ext cx="33181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4F41E32-BE26-42F6-B68E-4C91B17D9201}"/>
                  </a:ext>
                </a:extLst>
              </p14:cNvPr>
              <p14:cNvContentPartPr/>
              <p14:nvPr/>
            </p14:nvContentPartPr>
            <p14:xfrm>
              <a:off x="6248126" y="2917234"/>
              <a:ext cx="360" cy="360"/>
            </p14:xfrm>
          </p:contentPart>
        </mc:Choice>
        <mc:Fallback xmlns="">
          <p:pic>
            <p:nvPicPr>
              <p:cNvPr id="12" name="Ink 11">
                <a:extLst>
                  <a:ext uri="{FF2B5EF4-FFF2-40B4-BE49-F238E27FC236}">
                    <a16:creationId xmlns:a16="http://schemas.microsoft.com/office/drawing/2014/main" id="{F4F41E32-BE26-42F6-B68E-4C91B17D9201}"/>
                  </a:ext>
                </a:extLst>
              </p:cNvPr>
              <p:cNvPicPr/>
              <p:nvPr/>
            </p:nvPicPr>
            <p:blipFill>
              <a:blip r:embed="rId16"/>
              <a:stretch>
                <a:fillRect/>
              </a:stretch>
            </p:blipFill>
            <p:spPr>
              <a:xfrm>
                <a:off x="6239126" y="29082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DFEB4A5C-0042-41BB-852B-A62FC799C99A}"/>
                  </a:ext>
                </a:extLst>
              </p14:cNvPr>
              <p14:cNvContentPartPr/>
              <p14:nvPr/>
            </p14:nvContentPartPr>
            <p14:xfrm>
              <a:off x="2307566" y="2917234"/>
              <a:ext cx="2046600" cy="110160"/>
            </p14:xfrm>
          </p:contentPart>
        </mc:Choice>
        <mc:Fallback xmlns="">
          <p:pic>
            <p:nvPicPr>
              <p:cNvPr id="13" name="Ink 12">
                <a:extLst>
                  <a:ext uri="{FF2B5EF4-FFF2-40B4-BE49-F238E27FC236}">
                    <a16:creationId xmlns:a16="http://schemas.microsoft.com/office/drawing/2014/main" id="{DFEB4A5C-0042-41BB-852B-A62FC799C99A}"/>
                  </a:ext>
                </a:extLst>
              </p:cNvPr>
              <p:cNvPicPr/>
              <p:nvPr/>
            </p:nvPicPr>
            <p:blipFill>
              <a:blip r:embed="rId18"/>
              <a:stretch>
                <a:fillRect/>
              </a:stretch>
            </p:blipFill>
            <p:spPr>
              <a:xfrm>
                <a:off x="2298566" y="2908234"/>
                <a:ext cx="2064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EC562256-6BBB-496D-A78E-F4151D79B912}"/>
                  </a:ext>
                </a:extLst>
              </p14:cNvPr>
              <p14:cNvContentPartPr/>
              <p14:nvPr/>
            </p14:nvContentPartPr>
            <p14:xfrm>
              <a:off x="4212686" y="4125034"/>
              <a:ext cx="1720440" cy="131040"/>
            </p14:xfrm>
          </p:contentPart>
        </mc:Choice>
        <mc:Fallback xmlns="">
          <p:pic>
            <p:nvPicPr>
              <p:cNvPr id="14" name="Ink 13">
                <a:extLst>
                  <a:ext uri="{FF2B5EF4-FFF2-40B4-BE49-F238E27FC236}">
                    <a16:creationId xmlns:a16="http://schemas.microsoft.com/office/drawing/2014/main" id="{EC562256-6BBB-496D-A78E-F4151D79B912}"/>
                  </a:ext>
                </a:extLst>
              </p:cNvPr>
              <p:cNvPicPr/>
              <p:nvPr/>
            </p:nvPicPr>
            <p:blipFill>
              <a:blip r:embed="rId20"/>
              <a:stretch>
                <a:fillRect/>
              </a:stretch>
            </p:blipFill>
            <p:spPr>
              <a:xfrm>
                <a:off x="4158686" y="4017394"/>
                <a:ext cx="18280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BACA2D9F-06D7-44D8-AAED-4727DE9CE184}"/>
                  </a:ext>
                </a:extLst>
              </p14:cNvPr>
              <p14:cNvContentPartPr/>
              <p14:nvPr/>
            </p14:nvContentPartPr>
            <p14:xfrm>
              <a:off x="6683726" y="4059154"/>
              <a:ext cx="2960280" cy="219240"/>
            </p14:xfrm>
          </p:contentPart>
        </mc:Choice>
        <mc:Fallback xmlns="">
          <p:pic>
            <p:nvPicPr>
              <p:cNvPr id="15" name="Ink 14">
                <a:extLst>
                  <a:ext uri="{FF2B5EF4-FFF2-40B4-BE49-F238E27FC236}">
                    <a16:creationId xmlns:a16="http://schemas.microsoft.com/office/drawing/2014/main" id="{BACA2D9F-06D7-44D8-AAED-4727DE9CE184}"/>
                  </a:ext>
                </a:extLst>
              </p:cNvPr>
              <p:cNvPicPr/>
              <p:nvPr/>
            </p:nvPicPr>
            <p:blipFill>
              <a:blip r:embed="rId22"/>
              <a:stretch>
                <a:fillRect/>
              </a:stretch>
            </p:blipFill>
            <p:spPr>
              <a:xfrm>
                <a:off x="6629726" y="3951154"/>
                <a:ext cx="306792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52216CB4-EEF1-4497-B022-D6052B68F203}"/>
                  </a:ext>
                </a:extLst>
              </p14:cNvPr>
              <p14:cNvContentPartPr/>
              <p14:nvPr/>
            </p14:nvContentPartPr>
            <p14:xfrm>
              <a:off x="2154926" y="4571434"/>
              <a:ext cx="2505240" cy="175320"/>
            </p14:xfrm>
          </p:contentPart>
        </mc:Choice>
        <mc:Fallback xmlns="">
          <p:pic>
            <p:nvPicPr>
              <p:cNvPr id="16" name="Ink 15">
                <a:extLst>
                  <a:ext uri="{FF2B5EF4-FFF2-40B4-BE49-F238E27FC236}">
                    <a16:creationId xmlns:a16="http://schemas.microsoft.com/office/drawing/2014/main" id="{52216CB4-EEF1-4497-B022-D6052B68F203}"/>
                  </a:ext>
                </a:extLst>
              </p:cNvPr>
              <p:cNvPicPr/>
              <p:nvPr/>
            </p:nvPicPr>
            <p:blipFill>
              <a:blip r:embed="rId24"/>
              <a:stretch>
                <a:fillRect/>
              </a:stretch>
            </p:blipFill>
            <p:spPr>
              <a:xfrm>
                <a:off x="2101286" y="4463794"/>
                <a:ext cx="26128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0D6A5262-59B0-4EF4-A278-A82FCD84AA27}"/>
                  </a:ext>
                </a:extLst>
              </p14:cNvPr>
              <p14:cNvContentPartPr/>
              <p14:nvPr/>
            </p14:nvContentPartPr>
            <p14:xfrm>
              <a:off x="3994886" y="5876794"/>
              <a:ext cx="1001520" cy="33840"/>
            </p14:xfrm>
          </p:contentPart>
        </mc:Choice>
        <mc:Fallback xmlns="">
          <p:pic>
            <p:nvPicPr>
              <p:cNvPr id="17" name="Ink 16">
                <a:extLst>
                  <a:ext uri="{FF2B5EF4-FFF2-40B4-BE49-F238E27FC236}">
                    <a16:creationId xmlns:a16="http://schemas.microsoft.com/office/drawing/2014/main" id="{0D6A5262-59B0-4EF4-A278-A82FCD84AA27}"/>
                  </a:ext>
                </a:extLst>
              </p:cNvPr>
              <p:cNvPicPr/>
              <p:nvPr/>
            </p:nvPicPr>
            <p:blipFill>
              <a:blip r:embed="rId26"/>
              <a:stretch>
                <a:fillRect/>
              </a:stretch>
            </p:blipFill>
            <p:spPr>
              <a:xfrm>
                <a:off x="3940886" y="5768794"/>
                <a:ext cx="1109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C0B17BE6-771D-4D1D-AA9D-172900DC7DB2}"/>
                  </a:ext>
                </a:extLst>
              </p14:cNvPr>
              <p14:cNvContentPartPr/>
              <p14:nvPr/>
            </p14:nvContentPartPr>
            <p14:xfrm>
              <a:off x="5900006" y="5822074"/>
              <a:ext cx="1360080" cy="45360"/>
            </p14:xfrm>
          </p:contentPart>
        </mc:Choice>
        <mc:Fallback xmlns="">
          <p:pic>
            <p:nvPicPr>
              <p:cNvPr id="18" name="Ink 17">
                <a:extLst>
                  <a:ext uri="{FF2B5EF4-FFF2-40B4-BE49-F238E27FC236}">
                    <a16:creationId xmlns:a16="http://schemas.microsoft.com/office/drawing/2014/main" id="{C0B17BE6-771D-4D1D-AA9D-172900DC7DB2}"/>
                  </a:ext>
                </a:extLst>
              </p:cNvPr>
              <p:cNvPicPr/>
              <p:nvPr/>
            </p:nvPicPr>
            <p:blipFill>
              <a:blip r:embed="rId28"/>
              <a:stretch>
                <a:fillRect/>
              </a:stretch>
            </p:blipFill>
            <p:spPr>
              <a:xfrm>
                <a:off x="5846006" y="5714434"/>
                <a:ext cx="14677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FAB083E4-F2FC-4DF9-B955-D84C82128AC6}"/>
                  </a:ext>
                </a:extLst>
              </p14:cNvPr>
              <p14:cNvContentPartPr/>
              <p14:nvPr/>
            </p14:nvContentPartPr>
            <p14:xfrm>
              <a:off x="1296326" y="6173434"/>
              <a:ext cx="2067480" cy="80640"/>
            </p14:xfrm>
          </p:contentPart>
        </mc:Choice>
        <mc:Fallback xmlns="">
          <p:pic>
            <p:nvPicPr>
              <p:cNvPr id="19" name="Ink 18">
                <a:extLst>
                  <a:ext uri="{FF2B5EF4-FFF2-40B4-BE49-F238E27FC236}">
                    <a16:creationId xmlns:a16="http://schemas.microsoft.com/office/drawing/2014/main" id="{FAB083E4-F2FC-4DF9-B955-D84C82128AC6}"/>
                  </a:ext>
                </a:extLst>
              </p:cNvPr>
              <p:cNvPicPr/>
              <p:nvPr/>
            </p:nvPicPr>
            <p:blipFill>
              <a:blip r:embed="rId30"/>
              <a:stretch>
                <a:fillRect/>
              </a:stretch>
            </p:blipFill>
            <p:spPr>
              <a:xfrm>
                <a:off x="1242326" y="6065434"/>
                <a:ext cx="2175120" cy="296280"/>
              </a:xfrm>
              <a:prstGeom prst="rect">
                <a:avLst/>
              </a:prstGeom>
            </p:spPr>
          </p:pic>
        </mc:Fallback>
      </mc:AlternateContent>
    </p:spTree>
    <p:extLst>
      <p:ext uri="{BB962C8B-B14F-4D97-AF65-F5344CB8AC3E}">
        <p14:creationId xmlns:p14="http://schemas.microsoft.com/office/powerpoint/2010/main" val="37509454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Example Query Using Universal Quantifier</a:t>
            </a:r>
            <a:endParaRPr lang="en-IN" dirty="0">
              <a:solidFill>
                <a:srgbClr val="7030A0"/>
              </a:solidFill>
            </a:endParaRPr>
          </a:p>
        </p:txBody>
      </p:sp>
      <p:sp>
        <p:nvSpPr>
          <p:cNvPr id="4" name="Rectangle 3"/>
          <p:cNvSpPr>
            <a:spLocks noGrp="1" noChangeArrowheads="1"/>
          </p:cNvSpPr>
          <p:nvPr/>
        </p:nvSpPr>
        <p:spPr bwMode="auto">
          <a:xfrm>
            <a:off x="605367" y="1463675"/>
            <a:ext cx="10689166"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000" dirty="0">
                <a:solidFill>
                  <a:srgbClr val="C00000"/>
                </a:solidFill>
                <a:latin typeface="Times New Roman" panose="02020603050405020304" pitchFamily="18" charset="0"/>
              </a:rPr>
              <a:t>Find the names of employees who work on </a:t>
            </a:r>
            <a:r>
              <a:rPr lang="en-US" altLang="en-US" sz="2000" i="1" dirty="0">
                <a:solidFill>
                  <a:srgbClr val="C00000"/>
                </a:solidFill>
                <a:latin typeface="Times New Roman" panose="02020603050405020304" pitchFamily="18" charset="0"/>
              </a:rPr>
              <a:t>all</a:t>
            </a:r>
            <a:r>
              <a:rPr lang="en-US" altLang="en-US" sz="2000" dirty="0">
                <a:solidFill>
                  <a:srgbClr val="C00000"/>
                </a:solidFill>
                <a:latin typeface="Times New Roman" panose="02020603050405020304" pitchFamily="18" charset="0"/>
              </a:rPr>
              <a:t> the projects controlled by department number 5. </a:t>
            </a:r>
          </a:p>
          <a:p>
            <a:pPr>
              <a:lnSpc>
                <a:spcPct val="80000"/>
              </a:lnSpc>
            </a:pPr>
            <a:endParaRPr lang="en-US" altLang="en-US" sz="12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en-US" altLang="en-US" sz="2000" b="1" dirty="0">
                <a:solidFill>
                  <a:srgbClr val="C00000"/>
                </a:solidFill>
                <a:latin typeface="Times New Roman" panose="02020603050405020304" pitchFamily="18" charset="0"/>
              </a:rPr>
              <a:t>	Query</a:t>
            </a:r>
            <a:r>
              <a:rPr lang="en-US" altLang="en-US" sz="2000" dirty="0">
                <a:solidFill>
                  <a:srgbClr val="C00000"/>
                </a:solidFill>
                <a:latin typeface="Times New Roman" panose="02020603050405020304" pitchFamily="18" charset="0"/>
              </a:rPr>
              <a:t> : </a:t>
            </a:r>
          </a:p>
          <a:p>
            <a:pPr>
              <a:lnSpc>
                <a:spcPct val="80000"/>
              </a:lnSpc>
              <a:buFont typeface="Wingdings" panose="05000000000000000000" pitchFamily="2" charset="2"/>
              <a:buNone/>
            </a:pPr>
            <a:r>
              <a:rPr lang="en-US" altLang="en-US" sz="500" dirty="0">
                <a:solidFill>
                  <a:srgbClr val="C00000"/>
                </a:solidFill>
                <a:latin typeface="Times New Roman" panose="02020603050405020304" pitchFamily="18" charset="0"/>
              </a:rPr>
              <a:t>	</a:t>
            </a:r>
            <a:r>
              <a:rPr lang="en-US" altLang="en-US" sz="1800" b="1" dirty="0">
                <a:solidFill>
                  <a:srgbClr val="C00000"/>
                </a:solidFill>
              </a:rPr>
              <a:t>{</a:t>
            </a:r>
            <a:r>
              <a:rPr lang="en-US" altLang="en-US" sz="1800" b="1" dirty="0" err="1">
                <a:solidFill>
                  <a:srgbClr val="C00000"/>
                </a:solidFill>
              </a:rPr>
              <a:t>e.LNAME</a:t>
            </a:r>
            <a:r>
              <a:rPr lang="en-US" altLang="en-US" sz="1800" b="1" dirty="0">
                <a:solidFill>
                  <a:srgbClr val="C00000"/>
                </a:solidFill>
              </a:rPr>
              <a:t>, </a:t>
            </a:r>
            <a:r>
              <a:rPr lang="en-US" altLang="en-US" sz="1800" b="1" dirty="0" err="1">
                <a:solidFill>
                  <a:srgbClr val="C00000"/>
                </a:solidFill>
              </a:rPr>
              <a:t>e.FNAME</a:t>
            </a:r>
            <a:r>
              <a:rPr lang="en-US" altLang="en-US" sz="1800" b="1" dirty="0">
                <a:solidFill>
                  <a:srgbClr val="C00000"/>
                </a:solidFill>
              </a:rPr>
              <a:t> | EMPLOYEE(e) and </a:t>
            </a:r>
            <a:r>
              <a:rPr lang="en-US" altLang="en-US" sz="1800" b="1" dirty="0">
                <a:solidFill>
                  <a:srgbClr val="C00000"/>
                </a:solidFill>
                <a:latin typeface="Symbol" panose="05050102010706020507" pitchFamily="18" charset="2"/>
              </a:rPr>
              <a:t>( (</a:t>
            </a:r>
            <a:r>
              <a:rPr lang="en-US" altLang="en-US" sz="2000" b="1" dirty="0">
                <a:solidFill>
                  <a:srgbClr val="C00000"/>
                </a:solidFill>
                <a:latin typeface="Symbol" panose="05050102010706020507" pitchFamily="18" charset="2"/>
              </a:rPr>
              <a:t></a:t>
            </a:r>
            <a:r>
              <a:rPr lang="en-US" altLang="en-US" sz="1800" b="1" dirty="0">
                <a:solidFill>
                  <a:srgbClr val="C00000"/>
                </a:solidFill>
              </a:rPr>
              <a:t> x)(not(PROJECT(x)) or not(</a:t>
            </a:r>
            <a:r>
              <a:rPr lang="en-US" altLang="en-US" sz="1800" b="1" dirty="0" err="1">
                <a:solidFill>
                  <a:srgbClr val="C00000"/>
                </a:solidFill>
              </a:rPr>
              <a:t>x.DNUM</a:t>
            </a:r>
            <a:r>
              <a:rPr lang="en-US" altLang="en-US" sz="1800" b="1" dirty="0">
                <a:solidFill>
                  <a:srgbClr val="C00000"/>
                </a:solidFill>
              </a:rPr>
              <a:t>=5)</a:t>
            </a:r>
          </a:p>
          <a:p>
            <a:pPr>
              <a:lnSpc>
                <a:spcPct val="80000"/>
              </a:lnSpc>
              <a:buFont typeface="Wingdings" panose="05000000000000000000" pitchFamily="2" charset="2"/>
              <a:buNone/>
            </a:pPr>
            <a:r>
              <a:rPr lang="en-US" altLang="en-US" sz="1800" b="1" dirty="0">
                <a:solidFill>
                  <a:srgbClr val="C00000"/>
                </a:solidFill>
              </a:rPr>
              <a:t>	OR ( (</a:t>
            </a:r>
            <a:r>
              <a:rPr lang="en-US" altLang="en-US" sz="2000" b="1" dirty="0">
                <a:solidFill>
                  <a:srgbClr val="C00000"/>
                </a:solidFill>
                <a:latin typeface="Symbol" panose="05050102010706020507" pitchFamily="18" charset="2"/>
              </a:rPr>
              <a:t></a:t>
            </a:r>
            <a:r>
              <a:rPr lang="en-US" altLang="en-US" sz="1800" b="1" dirty="0">
                <a:solidFill>
                  <a:srgbClr val="C00000"/>
                </a:solidFill>
              </a:rPr>
              <a:t> w)(WORKS_ON(w) and </a:t>
            </a:r>
            <a:r>
              <a:rPr lang="en-US" altLang="en-US" sz="1800" b="1" dirty="0" err="1">
                <a:solidFill>
                  <a:srgbClr val="C00000"/>
                </a:solidFill>
              </a:rPr>
              <a:t>w.ESSN</a:t>
            </a:r>
            <a:r>
              <a:rPr lang="en-US" altLang="en-US" sz="1800" b="1" dirty="0">
                <a:solidFill>
                  <a:srgbClr val="C00000"/>
                </a:solidFill>
              </a:rPr>
              <a:t>=</a:t>
            </a:r>
            <a:r>
              <a:rPr lang="en-US" altLang="en-US" sz="1800" b="1" dirty="0" err="1">
                <a:solidFill>
                  <a:srgbClr val="C00000"/>
                </a:solidFill>
              </a:rPr>
              <a:t>e.SSN</a:t>
            </a:r>
            <a:r>
              <a:rPr lang="en-US" altLang="en-US" sz="1800" b="1" dirty="0">
                <a:solidFill>
                  <a:srgbClr val="C00000"/>
                </a:solidFill>
              </a:rPr>
              <a:t> and </a:t>
            </a:r>
            <a:r>
              <a:rPr lang="en-US" altLang="en-US" sz="1800" b="1" dirty="0" err="1">
                <a:solidFill>
                  <a:srgbClr val="C00000"/>
                </a:solidFill>
              </a:rPr>
              <a:t>x.PNUMBER</a:t>
            </a:r>
            <a:r>
              <a:rPr lang="en-US" altLang="en-US" sz="1800" b="1" dirty="0">
                <a:solidFill>
                  <a:srgbClr val="C00000"/>
                </a:solidFill>
              </a:rPr>
              <a:t>=</a:t>
            </a:r>
            <a:r>
              <a:rPr lang="en-US" altLang="en-US" sz="1800" b="1" dirty="0" err="1">
                <a:solidFill>
                  <a:srgbClr val="C00000"/>
                </a:solidFill>
              </a:rPr>
              <a:t>w.PNO</a:t>
            </a:r>
            <a:r>
              <a:rPr lang="en-US" altLang="en-US" sz="1800" b="1" dirty="0">
                <a:solidFill>
                  <a:srgbClr val="C00000"/>
                </a:solidFill>
              </a:rPr>
              <a:t>) ) ) )}</a:t>
            </a:r>
          </a:p>
          <a:p>
            <a:pPr>
              <a:lnSpc>
                <a:spcPct val="80000"/>
              </a:lnSpc>
              <a:buFont typeface="Wingdings" panose="05000000000000000000" pitchFamily="2" charset="2"/>
              <a:buNone/>
            </a:pPr>
            <a:endParaRPr lang="en-US" altLang="en-US" sz="900" dirty="0">
              <a:solidFill>
                <a:srgbClr val="C00000"/>
              </a:solidFill>
            </a:endParaRPr>
          </a:p>
          <a:p>
            <a:pPr>
              <a:lnSpc>
                <a:spcPct val="80000"/>
              </a:lnSpc>
            </a:pPr>
            <a:r>
              <a:rPr lang="en-US" altLang="en-US" sz="2000" b="1" u="sng" dirty="0">
                <a:solidFill>
                  <a:srgbClr val="7030A0"/>
                </a:solidFill>
                <a:latin typeface="Times New Roman" panose="02020603050405020304" pitchFamily="18" charset="0"/>
              </a:rPr>
              <a:t>Exclude from the universal quantification all tuples that we are not interested in by making the condition true </a:t>
            </a:r>
            <a:r>
              <a:rPr lang="en-US" altLang="en-US" sz="2000" b="1" i="1" u="sng" dirty="0">
                <a:solidFill>
                  <a:srgbClr val="7030A0"/>
                </a:solidFill>
                <a:latin typeface="Times New Roman" panose="02020603050405020304" pitchFamily="18" charset="0"/>
              </a:rPr>
              <a:t>for all such tuples</a:t>
            </a:r>
            <a:r>
              <a:rPr lang="en-US" altLang="en-US" sz="2000" b="1" i="1" dirty="0">
                <a:solidFill>
                  <a:srgbClr val="7030A0"/>
                </a:solidFill>
                <a:latin typeface="Times New Roman" panose="02020603050405020304" pitchFamily="18" charset="0"/>
              </a:rPr>
              <a:t>.</a:t>
            </a:r>
            <a:r>
              <a:rPr lang="en-US" altLang="en-US" sz="2000" b="1" dirty="0">
                <a:solidFill>
                  <a:srgbClr val="7030A0"/>
                </a:solidFill>
                <a:latin typeface="Times New Roman" panose="02020603050405020304" pitchFamily="18" charset="0"/>
              </a:rPr>
              <a:t> The first tuples to exclude (by making them evaluate automatically to true) are those that are not in the relation R of interest</a:t>
            </a:r>
            <a:r>
              <a:rPr lang="en-US" altLang="en-US" sz="2000" dirty="0">
                <a:solidFill>
                  <a:srgbClr val="C00000"/>
                </a:solidFill>
                <a:latin typeface="Times New Roman" panose="02020603050405020304" pitchFamily="18" charset="0"/>
              </a:rPr>
              <a:t>. </a:t>
            </a:r>
          </a:p>
          <a:p>
            <a:pPr>
              <a:lnSpc>
                <a:spcPct val="80000"/>
              </a:lnSpc>
            </a:pPr>
            <a:r>
              <a:rPr lang="en-US" altLang="en-US" sz="2000" dirty="0">
                <a:solidFill>
                  <a:srgbClr val="C00000"/>
                </a:solidFill>
                <a:latin typeface="Times New Roman" panose="02020603050405020304" pitchFamily="18" charset="0"/>
              </a:rPr>
              <a:t>In query above, using the expression </a:t>
            </a:r>
            <a:r>
              <a:rPr lang="en-US" altLang="en-US" sz="2000" dirty="0">
                <a:solidFill>
                  <a:srgbClr val="7030A0"/>
                </a:solidFill>
                <a:latin typeface="Times New Roman" panose="02020603050405020304" pitchFamily="18" charset="0"/>
              </a:rPr>
              <a:t>not(PROJECT(x)) inside the universally quantified formula evaluates to true all tuples x that are not in the PROJECT relation</a:t>
            </a:r>
            <a:r>
              <a:rPr lang="en-US" altLang="en-US" sz="2000" dirty="0">
                <a:solidFill>
                  <a:srgbClr val="C00000"/>
                </a:solidFill>
                <a:latin typeface="Times New Roman" panose="02020603050405020304" pitchFamily="18" charset="0"/>
              </a:rPr>
              <a:t>. Then we exclude the tuples we are not interested in from R itself. </a:t>
            </a:r>
          </a:p>
          <a:p>
            <a:pPr>
              <a:lnSpc>
                <a:spcPct val="80000"/>
              </a:lnSpc>
            </a:pPr>
            <a:r>
              <a:rPr lang="en-US" altLang="en-US" sz="2000" dirty="0">
                <a:solidFill>
                  <a:srgbClr val="C00000"/>
                </a:solidFill>
                <a:latin typeface="Times New Roman" panose="02020603050405020304" pitchFamily="18" charset="0"/>
              </a:rPr>
              <a:t>The </a:t>
            </a:r>
            <a:r>
              <a:rPr lang="en-US" altLang="en-US" sz="2000" b="1" dirty="0">
                <a:solidFill>
                  <a:srgbClr val="00B050"/>
                </a:solidFill>
                <a:latin typeface="Times New Roman" panose="02020603050405020304" pitchFamily="18" charset="0"/>
              </a:rPr>
              <a:t>expression not(</a:t>
            </a:r>
            <a:r>
              <a:rPr lang="en-US" altLang="en-US" sz="2000" b="1" dirty="0" err="1">
                <a:solidFill>
                  <a:srgbClr val="00B050"/>
                </a:solidFill>
                <a:latin typeface="Times New Roman" panose="02020603050405020304" pitchFamily="18" charset="0"/>
              </a:rPr>
              <a:t>x.DNUM</a:t>
            </a:r>
            <a:r>
              <a:rPr lang="en-US" altLang="en-US" sz="2000" b="1" dirty="0">
                <a:solidFill>
                  <a:srgbClr val="00B050"/>
                </a:solidFill>
                <a:latin typeface="Times New Roman" panose="02020603050405020304" pitchFamily="18" charset="0"/>
              </a:rPr>
              <a:t>=5) evaluates to true all tuples x that are in the project relation but are not controlled by department 5. </a:t>
            </a:r>
          </a:p>
          <a:p>
            <a:pPr>
              <a:lnSpc>
                <a:spcPct val="80000"/>
              </a:lnSpc>
              <a:buFont typeface="Wingdings" panose="05000000000000000000" pitchFamily="2" charset="2"/>
              <a:buNone/>
            </a:pPr>
            <a:endParaRPr lang="en-US" altLang="en-US" sz="900" dirty="0">
              <a:solidFill>
                <a:srgbClr val="C00000"/>
              </a:solidFill>
              <a:latin typeface="Times New Roman" panose="02020603050405020304" pitchFamily="18" charset="0"/>
            </a:endParaRPr>
          </a:p>
          <a:p>
            <a:pPr>
              <a:lnSpc>
                <a:spcPct val="80000"/>
              </a:lnSpc>
            </a:pPr>
            <a:r>
              <a:rPr lang="en-US" altLang="en-US" sz="2000" dirty="0">
                <a:solidFill>
                  <a:srgbClr val="C00000"/>
                </a:solidFill>
                <a:latin typeface="Times New Roman" panose="02020603050405020304" pitchFamily="18" charset="0"/>
              </a:rPr>
              <a:t>Finally, we specify a condition that must hold on all the remaining tuples in R. </a:t>
            </a:r>
          </a:p>
          <a:p>
            <a:pPr>
              <a:lnSpc>
                <a:spcPct val="80000"/>
              </a:lnSpc>
              <a:buFont typeface="Wingdings" panose="05000000000000000000" pitchFamily="2" charset="2"/>
              <a:buNone/>
            </a:pPr>
            <a:r>
              <a:rPr lang="en-US" altLang="en-US" sz="2000" dirty="0">
                <a:solidFill>
                  <a:srgbClr val="C00000"/>
                </a:solidFill>
                <a:latin typeface="Times New Roman" panose="02020603050405020304" pitchFamily="18" charset="0"/>
              </a:rPr>
              <a:t>	 </a:t>
            </a:r>
            <a:r>
              <a:rPr lang="en-US" altLang="en-US" sz="1800" b="1" dirty="0">
                <a:solidFill>
                  <a:srgbClr val="C00000"/>
                </a:solidFill>
              </a:rPr>
              <a:t>( (</a:t>
            </a:r>
            <a:r>
              <a:rPr lang="en-US" altLang="en-US" sz="2000" b="1" dirty="0">
                <a:solidFill>
                  <a:srgbClr val="C00000"/>
                </a:solidFill>
                <a:latin typeface="Symbol" panose="05050102010706020507" pitchFamily="18" charset="2"/>
              </a:rPr>
              <a:t></a:t>
            </a:r>
            <a:r>
              <a:rPr lang="en-US" altLang="en-US" sz="1800" b="1" dirty="0">
                <a:solidFill>
                  <a:srgbClr val="C00000"/>
                </a:solidFill>
              </a:rPr>
              <a:t> w)(WORKS_ON(w) and </a:t>
            </a:r>
            <a:r>
              <a:rPr lang="en-US" altLang="en-US" sz="1800" b="1" dirty="0" err="1">
                <a:solidFill>
                  <a:srgbClr val="C00000"/>
                </a:solidFill>
              </a:rPr>
              <a:t>w.ESSN</a:t>
            </a:r>
            <a:r>
              <a:rPr lang="en-US" altLang="en-US" sz="1800" b="1" dirty="0">
                <a:solidFill>
                  <a:srgbClr val="C00000"/>
                </a:solidFill>
              </a:rPr>
              <a:t>=</a:t>
            </a:r>
            <a:r>
              <a:rPr lang="en-US" altLang="en-US" sz="1800" b="1" dirty="0" err="1">
                <a:solidFill>
                  <a:srgbClr val="C00000"/>
                </a:solidFill>
              </a:rPr>
              <a:t>e.SSN</a:t>
            </a:r>
            <a:r>
              <a:rPr lang="en-US" altLang="en-US" sz="1800" b="1" dirty="0">
                <a:solidFill>
                  <a:srgbClr val="C00000"/>
                </a:solidFill>
              </a:rPr>
              <a:t> and </a:t>
            </a:r>
            <a:r>
              <a:rPr lang="en-US" altLang="en-US" sz="1800" b="1" dirty="0" err="1">
                <a:solidFill>
                  <a:srgbClr val="C00000"/>
                </a:solidFill>
              </a:rPr>
              <a:t>x.PNUMBER</a:t>
            </a:r>
            <a:r>
              <a:rPr lang="en-US" altLang="en-US" sz="1800" b="1" dirty="0">
                <a:solidFill>
                  <a:srgbClr val="C00000"/>
                </a:solidFill>
              </a:rPr>
              <a:t>=</a:t>
            </a:r>
            <a:r>
              <a:rPr lang="en-US" altLang="en-US" sz="1800" b="1" dirty="0" err="1">
                <a:solidFill>
                  <a:srgbClr val="C00000"/>
                </a:solidFill>
              </a:rPr>
              <a:t>w.PNO</a:t>
            </a:r>
            <a:r>
              <a:rPr lang="en-US" altLang="en-US" sz="1800" b="1" dirty="0">
                <a:solidFill>
                  <a:srgbClr val="C00000"/>
                </a:solidFill>
              </a:rPr>
              <a:t>) </a:t>
            </a:r>
            <a:endParaRPr lang="en-US" altLang="en-US" sz="2000" dirty="0">
              <a:solidFill>
                <a:srgbClr val="C00000"/>
              </a:solidFill>
              <a:latin typeface="Times New Roman" panose="02020603050405020304" pitchFamily="18" charset="0"/>
            </a:endParaRPr>
          </a:p>
          <a:p>
            <a:pPr>
              <a:lnSpc>
                <a:spcPct val="80000"/>
              </a:lnSpc>
              <a:buFont typeface="Wingdings" panose="05000000000000000000" pitchFamily="2" charset="2"/>
              <a:buNone/>
            </a:pPr>
            <a:endParaRPr lang="en-US" altLang="en-US" sz="1000" b="1"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9CAEFCC-05AC-403B-828C-B63C5DF4A3BC}"/>
                  </a:ext>
                </a:extLst>
              </p14:cNvPr>
              <p14:cNvContentPartPr/>
              <p14:nvPr/>
            </p14:nvContentPartPr>
            <p14:xfrm>
              <a:off x="1730486" y="1436006"/>
              <a:ext cx="8765280" cy="230400"/>
            </p14:xfrm>
          </p:contentPart>
        </mc:Choice>
        <mc:Fallback xmlns="">
          <p:pic>
            <p:nvPicPr>
              <p:cNvPr id="2" name="Ink 1">
                <a:extLst>
                  <a:ext uri="{FF2B5EF4-FFF2-40B4-BE49-F238E27FC236}">
                    <a16:creationId xmlns:a16="http://schemas.microsoft.com/office/drawing/2014/main" id="{C9CAEFCC-05AC-403B-828C-B63C5DF4A3BC}"/>
                  </a:ext>
                </a:extLst>
              </p:cNvPr>
              <p:cNvPicPr/>
              <p:nvPr/>
            </p:nvPicPr>
            <p:blipFill>
              <a:blip r:embed="rId3"/>
              <a:stretch>
                <a:fillRect/>
              </a:stretch>
            </p:blipFill>
            <p:spPr>
              <a:xfrm>
                <a:off x="1676486" y="1328366"/>
                <a:ext cx="887292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7B0F73D-9566-4169-8542-230709CC1273}"/>
                  </a:ext>
                </a:extLst>
              </p14:cNvPr>
              <p14:cNvContentPartPr/>
              <p14:nvPr/>
            </p14:nvContentPartPr>
            <p14:xfrm>
              <a:off x="3232406" y="2382086"/>
              <a:ext cx="1203480" cy="34200"/>
            </p14:xfrm>
          </p:contentPart>
        </mc:Choice>
        <mc:Fallback xmlns="">
          <p:pic>
            <p:nvPicPr>
              <p:cNvPr id="5" name="Ink 4">
                <a:extLst>
                  <a:ext uri="{FF2B5EF4-FFF2-40B4-BE49-F238E27FC236}">
                    <a16:creationId xmlns:a16="http://schemas.microsoft.com/office/drawing/2014/main" id="{87B0F73D-9566-4169-8542-230709CC1273}"/>
                  </a:ext>
                </a:extLst>
              </p:cNvPr>
              <p:cNvPicPr/>
              <p:nvPr/>
            </p:nvPicPr>
            <p:blipFill>
              <a:blip r:embed="rId5"/>
              <a:stretch>
                <a:fillRect/>
              </a:stretch>
            </p:blipFill>
            <p:spPr>
              <a:xfrm>
                <a:off x="3178766" y="2274446"/>
                <a:ext cx="1311120" cy="249840"/>
              </a:xfrm>
              <a:prstGeom prst="rect">
                <a:avLst/>
              </a:prstGeom>
            </p:spPr>
          </p:pic>
        </mc:Fallback>
      </mc:AlternateContent>
    </p:spTree>
    <p:extLst>
      <p:ext uri="{BB962C8B-B14F-4D97-AF65-F5344CB8AC3E}">
        <p14:creationId xmlns:p14="http://schemas.microsoft.com/office/powerpoint/2010/main" val="9322807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Languages Based on Tuple Relational Calculus</a:t>
            </a:r>
            <a:endParaRPr lang="en-IN" dirty="0">
              <a:solidFill>
                <a:srgbClr val="7030A0"/>
              </a:solidFill>
            </a:endParaRPr>
          </a:p>
        </p:txBody>
      </p:sp>
      <p:sp>
        <p:nvSpPr>
          <p:cNvPr id="4" name="Rectangle 3"/>
          <p:cNvSpPr>
            <a:spLocks noGrp="1" noChangeArrowheads="1"/>
          </p:cNvSpPr>
          <p:nvPr/>
        </p:nvSpPr>
        <p:spPr bwMode="auto">
          <a:xfrm>
            <a:off x="914399" y="1496484"/>
            <a:ext cx="10380133" cy="511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kern="1200">
                <a:solidFill>
                  <a:schemeClr val="bg2"/>
                </a:solidFill>
                <a:latin typeface="Times New Roman" panose="02020603050405020304" pitchFamily="18" charset="0"/>
                <a:ea typeface="+mn-ea"/>
                <a:cs typeface="+mn-cs"/>
              </a:defRPr>
            </a:lvl2pPr>
            <a:lvl3pPr marL="1143000" indent="-228600" algn="l" rtl="0" fontAlgn="base">
              <a:spcBef>
                <a:spcPct val="20000"/>
              </a:spcBef>
              <a:spcAft>
                <a:spcPct val="0"/>
              </a:spcAft>
              <a:buClr>
                <a:srgbClr val="FF0000"/>
              </a:buClr>
              <a:buFont typeface="Wingdings" panose="05000000000000000000" pitchFamily="2" charset="2"/>
              <a:buChar char="l"/>
              <a:defRPr sz="2400" kern="1200">
                <a:solidFill>
                  <a:schemeClr val="bg2"/>
                </a:solidFill>
                <a:latin typeface="Times New Roman" panose="02020603050405020304" pitchFamily="18" charset="0"/>
                <a:ea typeface="+mn-ea"/>
                <a:cs typeface="+mn-cs"/>
              </a:defRPr>
            </a:lvl3pPr>
            <a:lvl4pPr marL="16002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4pPr>
            <a:lvl5pPr marL="2057400" indent="-228600" algn="l" rtl="0" fontAlgn="base">
              <a:spcBef>
                <a:spcPct val="20000"/>
              </a:spcBef>
              <a:spcAft>
                <a:spcPct val="0"/>
              </a:spcAft>
              <a:buClr>
                <a:srgbClr val="FF0000"/>
              </a:buClr>
              <a:buChar char="•"/>
              <a:defRPr sz="2000" kern="1200">
                <a:solidFill>
                  <a:schemeClr val="bg2"/>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en-US" sz="2000" dirty="0">
                <a:solidFill>
                  <a:srgbClr val="C00000"/>
                </a:solidFill>
                <a:latin typeface="Times New Roman" panose="02020603050405020304" pitchFamily="18" charset="0"/>
              </a:rPr>
              <a:t>The language </a:t>
            </a:r>
            <a:r>
              <a:rPr lang="en-US" altLang="en-US" sz="2000" b="1" dirty="0">
                <a:solidFill>
                  <a:srgbClr val="C00000"/>
                </a:solidFill>
                <a:latin typeface="Times New Roman" panose="02020603050405020304" pitchFamily="18" charset="0"/>
              </a:rPr>
              <a:t>SQL</a:t>
            </a:r>
            <a:r>
              <a:rPr lang="en-US" altLang="en-US" sz="2000" dirty="0">
                <a:solidFill>
                  <a:srgbClr val="C00000"/>
                </a:solidFill>
                <a:latin typeface="Times New Roman" panose="02020603050405020304" pitchFamily="18" charset="0"/>
              </a:rPr>
              <a:t> is based on tuple calculus. It uses the basic</a:t>
            </a:r>
          </a:p>
          <a:p>
            <a:pPr lvl="1">
              <a:lnSpc>
                <a:spcPct val="90000"/>
              </a:lnSpc>
              <a:buFontTx/>
              <a:buNone/>
            </a:pPr>
            <a:r>
              <a:rPr lang="en-US" altLang="en-US" sz="1800" dirty="0">
                <a:solidFill>
                  <a:srgbClr val="C00000"/>
                </a:solidFill>
              </a:rPr>
              <a:t>SELECT &lt;list of attributes&gt; </a:t>
            </a:r>
          </a:p>
          <a:p>
            <a:pPr lvl="1">
              <a:lnSpc>
                <a:spcPct val="90000"/>
              </a:lnSpc>
              <a:buFontTx/>
              <a:buNone/>
            </a:pPr>
            <a:r>
              <a:rPr lang="en-US" altLang="en-US" sz="1800" dirty="0">
                <a:solidFill>
                  <a:srgbClr val="C00000"/>
                </a:solidFill>
              </a:rPr>
              <a:t>FROM &lt;list of relations&gt; </a:t>
            </a:r>
          </a:p>
          <a:p>
            <a:pPr lvl="1">
              <a:lnSpc>
                <a:spcPct val="90000"/>
              </a:lnSpc>
              <a:buFontTx/>
              <a:buNone/>
            </a:pPr>
            <a:r>
              <a:rPr lang="en-US" altLang="en-US" sz="1800" dirty="0">
                <a:solidFill>
                  <a:srgbClr val="C00000"/>
                </a:solidFill>
              </a:rPr>
              <a:t>WHERE &lt;conditions&gt; </a:t>
            </a:r>
          </a:p>
          <a:p>
            <a:pPr lvl="1">
              <a:lnSpc>
                <a:spcPct val="90000"/>
              </a:lnSpc>
              <a:buFontTx/>
              <a:buNone/>
            </a:pPr>
            <a:r>
              <a:rPr lang="en-US" altLang="en-US" sz="1800" dirty="0">
                <a:solidFill>
                  <a:srgbClr val="C00000"/>
                </a:solidFill>
              </a:rPr>
              <a:t>block structure to express the queries in tuple calculus where the SELECT clause mentions the attributes being projected, the FROM clause mentions the relations needed in the query, and the WHERE clause mentions the selection as well as the join conditions.</a:t>
            </a:r>
          </a:p>
          <a:p>
            <a:pPr lvl="1">
              <a:lnSpc>
                <a:spcPct val="90000"/>
              </a:lnSpc>
              <a:buFontTx/>
              <a:buNone/>
            </a:pPr>
            <a:r>
              <a:rPr lang="en-US" altLang="en-US" sz="1800" dirty="0">
                <a:solidFill>
                  <a:srgbClr val="C00000"/>
                </a:solidFill>
              </a:rPr>
              <a:t>SQL syntax is expanded further to accommodate other operations. (See Chapter 8).</a:t>
            </a:r>
          </a:p>
          <a:p>
            <a:pPr>
              <a:lnSpc>
                <a:spcPct val="90000"/>
              </a:lnSpc>
            </a:pPr>
            <a:endParaRPr lang="en-US" altLang="en-US" sz="900" dirty="0">
              <a:solidFill>
                <a:srgbClr val="C00000"/>
              </a:solidFill>
              <a:latin typeface="Times New Roman" panose="02020603050405020304" pitchFamily="18" charset="0"/>
            </a:endParaRPr>
          </a:p>
          <a:p>
            <a:pPr>
              <a:lnSpc>
                <a:spcPct val="90000"/>
              </a:lnSpc>
            </a:pPr>
            <a:r>
              <a:rPr lang="en-US" altLang="en-US" sz="2000" dirty="0">
                <a:solidFill>
                  <a:srgbClr val="C00000"/>
                </a:solidFill>
                <a:latin typeface="Times New Roman" panose="02020603050405020304" pitchFamily="18" charset="0"/>
              </a:rPr>
              <a:t>Another language which is based on tuple calculus is </a:t>
            </a:r>
            <a:r>
              <a:rPr lang="en-US" altLang="en-US" sz="2000" b="1" dirty="0">
                <a:solidFill>
                  <a:srgbClr val="C00000"/>
                </a:solidFill>
                <a:latin typeface="Times New Roman" panose="02020603050405020304" pitchFamily="18" charset="0"/>
              </a:rPr>
              <a:t>QUEL</a:t>
            </a:r>
            <a:r>
              <a:rPr lang="en-US" altLang="en-US" sz="2000" dirty="0">
                <a:solidFill>
                  <a:srgbClr val="C00000"/>
                </a:solidFill>
                <a:latin typeface="Times New Roman" panose="02020603050405020304" pitchFamily="18" charset="0"/>
              </a:rPr>
              <a:t> which actually uses the range variables as in tuple calculus.</a:t>
            </a:r>
          </a:p>
          <a:p>
            <a:pPr lvl="1">
              <a:lnSpc>
                <a:spcPct val="90000"/>
              </a:lnSpc>
              <a:buFontTx/>
              <a:buNone/>
            </a:pPr>
            <a:r>
              <a:rPr lang="en-US" altLang="en-US" sz="1800" dirty="0">
                <a:solidFill>
                  <a:srgbClr val="C00000"/>
                </a:solidFill>
              </a:rPr>
              <a:t>Its syntax includes:</a:t>
            </a:r>
          </a:p>
          <a:p>
            <a:pPr lvl="1">
              <a:lnSpc>
                <a:spcPct val="90000"/>
              </a:lnSpc>
              <a:buFontTx/>
              <a:buNone/>
            </a:pPr>
            <a:r>
              <a:rPr lang="en-US" altLang="en-US" sz="1800" dirty="0">
                <a:solidFill>
                  <a:srgbClr val="C00000"/>
                </a:solidFill>
              </a:rPr>
              <a:t> RANGE OF &lt;variable name&gt; IS &lt;relation name&gt;</a:t>
            </a:r>
          </a:p>
          <a:p>
            <a:pPr lvl="1">
              <a:lnSpc>
                <a:spcPct val="90000"/>
              </a:lnSpc>
              <a:buFontTx/>
              <a:buNone/>
            </a:pPr>
            <a:r>
              <a:rPr lang="en-US" altLang="en-US" sz="1800" dirty="0">
                <a:solidFill>
                  <a:srgbClr val="C00000"/>
                </a:solidFill>
              </a:rPr>
              <a:t>Then it uses</a:t>
            </a:r>
          </a:p>
          <a:p>
            <a:pPr lvl="1">
              <a:lnSpc>
                <a:spcPct val="90000"/>
              </a:lnSpc>
              <a:buFontTx/>
              <a:buNone/>
            </a:pPr>
            <a:r>
              <a:rPr lang="en-US" altLang="en-US" sz="1800" dirty="0">
                <a:solidFill>
                  <a:srgbClr val="C00000"/>
                </a:solidFill>
              </a:rPr>
              <a:t>RETRIEVE &lt;list of attributes from range variables&gt;</a:t>
            </a:r>
          </a:p>
          <a:p>
            <a:pPr lvl="1">
              <a:lnSpc>
                <a:spcPct val="90000"/>
              </a:lnSpc>
              <a:buFontTx/>
              <a:buNone/>
            </a:pPr>
            <a:r>
              <a:rPr lang="en-US" altLang="en-US" sz="1800" dirty="0">
                <a:solidFill>
                  <a:srgbClr val="C00000"/>
                </a:solidFill>
              </a:rPr>
              <a:t>WHERE  &lt;conditions&gt; </a:t>
            </a:r>
          </a:p>
          <a:p>
            <a:pPr lvl="1">
              <a:lnSpc>
                <a:spcPct val="90000"/>
              </a:lnSpc>
              <a:buFontTx/>
              <a:buNone/>
            </a:pPr>
            <a:r>
              <a:rPr lang="en-US" altLang="en-US" sz="1800" dirty="0">
                <a:solidFill>
                  <a:srgbClr val="C00000"/>
                </a:solidFill>
              </a:rPr>
              <a:t>This language was proposed in the relational DBMS INGRES.</a:t>
            </a:r>
          </a:p>
          <a:p>
            <a:pPr>
              <a:lnSpc>
                <a:spcPct val="90000"/>
              </a:lnSpc>
            </a:pPr>
            <a:endParaRPr lang="en-US" altLang="en-US" sz="2000" dirty="0">
              <a:latin typeface="Times New Roman" panose="02020603050405020304" pitchFamily="18" charset="0"/>
            </a:endParaRPr>
          </a:p>
          <a:p>
            <a:pPr>
              <a:lnSpc>
                <a:spcPct val="90000"/>
              </a:lnSpc>
              <a:buFont typeface="Wingdings" panose="05000000000000000000" pitchFamily="2" charset="2"/>
              <a:buNone/>
            </a:pPr>
            <a:endParaRPr lang="en-US" altLang="en-US" sz="2000" dirty="0">
              <a:latin typeface="Times New Roman" panose="02020603050405020304" pitchFamily="18" charset="0"/>
            </a:endParaRPr>
          </a:p>
        </p:txBody>
      </p:sp>
    </p:spTree>
    <p:extLst>
      <p:ext uri="{BB962C8B-B14F-4D97-AF65-F5344CB8AC3E}">
        <p14:creationId xmlns:p14="http://schemas.microsoft.com/office/powerpoint/2010/main" val="19032980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4FD6BB-F643-473F-9F69-E6FE18198303}"/>
              </a:ext>
            </a:extLst>
          </p:cNvPr>
          <p:cNvPicPr>
            <a:picLocks noGrp="1" noChangeAspect="1"/>
          </p:cNvPicPr>
          <p:nvPr>
            <p:ph idx="1"/>
          </p:nvPr>
        </p:nvPicPr>
        <p:blipFill>
          <a:blip r:embed="rId2"/>
          <a:stretch>
            <a:fillRect/>
          </a:stretch>
        </p:blipFill>
        <p:spPr>
          <a:xfrm>
            <a:off x="249210" y="1493838"/>
            <a:ext cx="5452438" cy="4525962"/>
          </a:xfrm>
        </p:spPr>
      </p:pic>
      <p:sp>
        <p:nvSpPr>
          <p:cNvPr id="3" name="Content Placeholder 2">
            <a:extLst>
              <a:ext uri="{FF2B5EF4-FFF2-40B4-BE49-F238E27FC236}">
                <a16:creationId xmlns:a16="http://schemas.microsoft.com/office/drawing/2014/main" id="{C8D00C99-C6A8-4918-B9D8-F05ECAB3B419}"/>
              </a:ext>
            </a:extLst>
          </p:cNvPr>
          <p:cNvSpPr>
            <a:spLocks noGrp="1"/>
          </p:cNvSpPr>
          <p:nvPr>
            <p:ph sz="quarter" idx="10"/>
          </p:nvPr>
        </p:nvSpPr>
        <p:spPr/>
        <p:txBody>
          <a:bodyPr/>
          <a:lstStyle/>
          <a:p>
            <a:r>
              <a:rPr lang="en-IN" dirty="0">
                <a:solidFill>
                  <a:srgbClr val="7030A0"/>
                </a:solidFill>
              </a:rPr>
              <a:t>Tutorial Session RA </a:t>
            </a:r>
            <a:endParaRPr lang="en-US" dirty="0">
              <a:solidFill>
                <a:srgbClr val="7030A0"/>
              </a:solidFill>
            </a:endParaRPr>
          </a:p>
        </p:txBody>
      </p:sp>
      <p:sp>
        <p:nvSpPr>
          <p:cNvPr id="7" name="TextBox 6">
            <a:extLst>
              <a:ext uri="{FF2B5EF4-FFF2-40B4-BE49-F238E27FC236}">
                <a16:creationId xmlns:a16="http://schemas.microsoft.com/office/drawing/2014/main" id="{465CC76D-64B5-41F8-9AD5-B3ED609C1BB1}"/>
              </a:ext>
            </a:extLst>
          </p:cNvPr>
          <p:cNvSpPr txBox="1"/>
          <p:nvPr/>
        </p:nvSpPr>
        <p:spPr>
          <a:xfrm>
            <a:off x="5932714" y="1493838"/>
            <a:ext cx="6096000" cy="646331"/>
          </a:xfrm>
          <a:prstGeom prst="rect">
            <a:avLst/>
          </a:prstGeom>
          <a:noFill/>
        </p:spPr>
        <p:txBody>
          <a:bodyPr wrap="square">
            <a:spAutoFit/>
          </a:bodyPr>
          <a:lstStyle/>
          <a:p>
            <a:r>
              <a:rPr lang="en-US" dirty="0"/>
              <a:t>(Q1) Find the names of sailors who have reserved boat 103. This query can be written as follows:</a:t>
            </a:r>
          </a:p>
        </p:txBody>
      </p:sp>
      <p:pic>
        <p:nvPicPr>
          <p:cNvPr id="9" name="Picture 8">
            <a:extLst>
              <a:ext uri="{FF2B5EF4-FFF2-40B4-BE49-F238E27FC236}">
                <a16:creationId xmlns:a16="http://schemas.microsoft.com/office/drawing/2014/main" id="{1577EE82-4DCA-4C7D-849A-90569876C535}"/>
              </a:ext>
            </a:extLst>
          </p:cNvPr>
          <p:cNvPicPr>
            <a:picLocks noChangeAspect="1"/>
          </p:cNvPicPr>
          <p:nvPr/>
        </p:nvPicPr>
        <p:blipFill>
          <a:blip r:embed="rId3"/>
          <a:stretch>
            <a:fillRect/>
          </a:stretch>
        </p:blipFill>
        <p:spPr>
          <a:xfrm>
            <a:off x="5932714" y="2133819"/>
            <a:ext cx="4295775" cy="409575"/>
          </a:xfrm>
          <a:prstGeom prst="rect">
            <a:avLst/>
          </a:prstGeom>
        </p:spPr>
      </p:pic>
      <p:pic>
        <p:nvPicPr>
          <p:cNvPr id="11" name="Picture 10">
            <a:extLst>
              <a:ext uri="{FF2B5EF4-FFF2-40B4-BE49-F238E27FC236}">
                <a16:creationId xmlns:a16="http://schemas.microsoft.com/office/drawing/2014/main" id="{65CA110D-2329-4818-9C74-8C4311EEA9C1}"/>
              </a:ext>
            </a:extLst>
          </p:cNvPr>
          <p:cNvPicPr>
            <a:picLocks noChangeAspect="1"/>
          </p:cNvPicPr>
          <p:nvPr/>
        </p:nvPicPr>
        <p:blipFill>
          <a:blip r:embed="rId4"/>
          <a:stretch>
            <a:fillRect/>
          </a:stretch>
        </p:blipFill>
        <p:spPr>
          <a:xfrm>
            <a:off x="6675664" y="2406596"/>
            <a:ext cx="2860222" cy="605784"/>
          </a:xfrm>
          <a:prstGeom prst="rect">
            <a:avLst/>
          </a:prstGeom>
        </p:spPr>
      </p:pic>
      <p:pic>
        <p:nvPicPr>
          <p:cNvPr id="13" name="Picture 12">
            <a:extLst>
              <a:ext uri="{FF2B5EF4-FFF2-40B4-BE49-F238E27FC236}">
                <a16:creationId xmlns:a16="http://schemas.microsoft.com/office/drawing/2014/main" id="{DD0EA3BB-6274-4EFB-BE06-E26D970C1BCB}"/>
              </a:ext>
            </a:extLst>
          </p:cNvPr>
          <p:cNvPicPr>
            <a:picLocks noChangeAspect="1"/>
          </p:cNvPicPr>
          <p:nvPr/>
        </p:nvPicPr>
        <p:blipFill>
          <a:blip r:embed="rId5"/>
          <a:stretch>
            <a:fillRect/>
          </a:stretch>
        </p:blipFill>
        <p:spPr>
          <a:xfrm>
            <a:off x="6721676" y="3014485"/>
            <a:ext cx="2683581" cy="549090"/>
          </a:xfrm>
          <a:prstGeom prst="rect">
            <a:avLst/>
          </a:prstGeom>
        </p:spPr>
      </p:pic>
      <p:pic>
        <p:nvPicPr>
          <p:cNvPr id="15" name="Picture 14">
            <a:extLst>
              <a:ext uri="{FF2B5EF4-FFF2-40B4-BE49-F238E27FC236}">
                <a16:creationId xmlns:a16="http://schemas.microsoft.com/office/drawing/2014/main" id="{505284A0-7D1E-474A-977A-94ECA38D4243}"/>
              </a:ext>
            </a:extLst>
          </p:cNvPr>
          <p:cNvPicPr>
            <a:picLocks noChangeAspect="1"/>
          </p:cNvPicPr>
          <p:nvPr/>
        </p:nvPicPr>
        <p:blipFill>
          <a:blip r:embed="rId6"/>
          <a:stretch>
            <a:fillRect/>
          </a:stretch>
        </p:blipFill>
        <p:spPr>
          <a:xfrm>
            <a:off x="5957887" y="3659883"/>
            <a:ext cx="4295775" cy="371475"/>
          </a:xfrm>
          <a:prstGeom prst="rect">
            <a:avLst/>
          </a:prstGeom>
        </p:spPr>
      </p:pic>
      <p:pic>
        <p:nvPicPr>
          <p:cNvPr id="19" name="Picture 18">
            <a:extLst>
              <a:ext uri="{FF2B5EF4-FFF2-40B4-BE49-F238E27FC236}">
                <a16:creationId xmlns:a16="http://schemas.microsoft.com/office/drawing/2014/main" id="{2516DED9-F8DA-4363-98BE-86C2377242B7}"/>
              </a:ext>
            </a:extLst>
          </p:cNvPr>
          <p:cNvPicPr>
            <a:picLocks noChangeAspect="1"/>
          </p:cNvPicPr>
          <p:nvPr/>
        </p:nvPicPr>
        <p:blipFill>
          <a:blip r:embed="rId7"/>
          <a:stretch>
            <a:fillRect/>
          </a:stretch>
        </p:blipFill>
        <p:spPr>
          <a:xfrm>
            <a:off x="5725078" y="4260374"/>
            <a:ext cx="4676775" cy="581025"/>
          </a:xfrm>
          <a:prstGeom prst="rect">
            <a:avLst/>
          </a:prstGeom>
        </p:spPr>
      </p:pic>
    </p:spTree>
    <p:extLst>
      <p:ext uri="{BB962C8B-B14F-4D97-AF65-F5344CB8AC3E}">
        <p14:creationId xmlns:p14="http://schemas.microsoft.com/office/powerpoint/2010/main" val="343793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F1989A-BA38-41A3-A6B7-CDC463DF80B0}"/>
              </a:ext>
            </a:extLst>
          </p:cNvPr>
          <p:cNvSpPr>
            <a:spLocks noGrp="1"/>
          </p:cNvSpPr>
          <p:nvPr>
            <p:ph sz="quarter" idx="10"/>
          </p:nvPr>
        </p:nvSpPr>
        <p:spPr/>
        <p:txBody>
          <a:bodyPr/>
          <a:lstStyle/>
          <a:p>
            <a:r>
              <a:rPr lang="en-IN" dirty="0">
                <a:solidFill>
                  <a:srgbClr val="7030A0"/>
                </a:solidFill>
              </a:rPr>
              <a:t>Tutorial Session </a:t>
            </a:r>
            <a:endParaRPr lang="en-US" dirty="0">
              <a:solidFill>
                <a:srgbClr val="7030A0"/>
              </a:solidFill>
            </a:endParaRPr>
          </a:p>
          <a:p>
            <a:endParaRPr lang="en-US" dirty="0"/>
          </a:p>
        </p:txBody>
      </p:sp>
      <p:pic>
        <p:nvPicPr>
          <p:cNvPr id="7" name="Picture 6">
            <a:extLst>
              <a:ext uri="{FF2B5EF4-FFF2-40B4-BE49-F238E27FC236}">
                <a16:creationId xmlns:a16="http://schemas.microsoft.com/office/drawing/2014/main" id="{BBA78ED5-F145-4949-8D80-E0581CF3244D}"/>
              </a:ext>
            </a:extLst>
          </p:cNvPr>
          <p:cNvPicPr>
            <a:picLocks noChangeAspect="1"/>
          </p:cNvPicPr>
          <p:nvPr/>
        </p:nvPicPr>
        <p:blipFill>
          <a:blip r:embed="rId2"/>
          <a:stretch>
            <a:fillRect/>
          </a:stretch>
        </p:blipFill>
        <p:spPr>
          <a:xfrm>
            <a:off x="942975" y="2466293"/>
            <a:ext cx="7896225" cy="1019175"/>
          </a:xfrm>
          <a:prstGeom prst="rect">
            <a:avLst/>
          </a:prstGeom>
        </p:spPr>
      </p:pic>
      <p:pic>
        <p:nvPicPr>
          <p:cNvPr id="9" name="Picture 8">
            <a:extLst>
              <a:ext uri="{FF2B5EF4-FFF2-40B4-BE49-F238E27FC236}">
                <a16:creationId xmlns:a16="http://schemas.microsoft.com/office/drawing/2014/main" id="{4B94AD5F-EDD4-4497-8A1C-EEA710712D63}"/>
              </a:ext>
            </a:extLst>
          </p:cNvPr>
          <p:cNvPicPr>
            <a:picLocks noChangeAspect="1"/>
          </p:cNvPicPr>
          <p:nvPr/>
        </p:nvPicPr>
        <p:blipFill>
          <a:blip r:embed="rId3"/>
          <a:stretch>
            <a:fillRect/>
          </a:stretch>
        </p:blipFill>
        <p:spPr>
          <a:xfrm>
            <a:off x="529343" y="3637186"/>
            <a:ext cx="7800975" cy="962025"/>
          </a:xfrm>
          <a:prstGeom prst="rect">
            <a:avLst/>
          </a:prstGeom>
        </p:spPr>
      </p:pic>
      <p:pic>
        <p:nvPicPr>
          <p:cNvPr id="11" name="Picture 10">
            <a:extLst>
              <a:ext uri="{FF2B5EF4-FFF2-40B4-BE49-F238E27FC236}">
                <a16:creationId xmlns:a16="http://schemas.microsoft.com/office/drawing/2014/main" id="{F95A5BC1-8549-4055-BF76-B3DE495BCBC0}"/>
              </a:ext>
            </a:extLst>
          </p:cNvPr>
          <p:cNvPicPr>
            <a:picLocks noChangeAspect="1"/>
          </p:cNvPicPr>
          <p:nvPr/>
        </p:nvPicPr>
        <p:blipFill>
          <a:blip r:embed="rId4"/>
          <a:stretch>
            <a:fillRect/>
          </a:stretch>
        </p:blipFill>
        <p:spPr>
          <a:xfrm>
            <a:off x="406400" y="4815228"/>
            <a:ext cx="7477125" cy="1019175"/>
          </a:xfrm>
          <a:prstGeom prst="rect">
            <a:avLst/>
          </a:prstGeom>
        </p:spPr>
      </p:pic>
      <p:pic>
        <p:nvPicPr>
          <p:cNvPr id="4" name="Picture 3">
            <a:extLst>
              <a:ext uri="{FF2B5EF4-FFF2-40B4-BE49-F238E27FC236}">
                <a16:creationId xmlns:a16="http://schemas.microsoft.com/office/drawing/2014/main" id="{B54E732A-8030-46A9-9764-F41B46F94C0C}"/>
              </a:ext>
            </a:extLst>
          </p:cNvPr>
          <p:cNvPicPr>
            <a:picLocks noChangeAspect="1"/>
          </p:cNvPicPr>
          <p:nvPr/>
        </p:nvPicPr>
        <p:blipFill>
          <a:blip r:embed="rId5"/>
          <a:stretch>
            <a:fillRect/>
          </a:stretch>
        </p:blipFill>
        <p:spPr>
          <a:xfrm>
            <a:off x="258762" y="1533184"/>
            <a:ext cx="7772400" cy="447675"/>
          </a:xfrm>
          <a:prstGeom prst="rect">
            <a:avLst/>
          </a:prstGeom>
        </p:spPr>
      </p:pic>
      <p:pic>
        <p:nvPicPr>
          <p:cNvPr id="8" name="Picture 7">
            <a:extLst>
              <a:ext uri="{FF2B5EF4-FFF2-40B4-BE49-F238E27FC236}">
                <a16:creationId xmlns:a16="http://schemas.microsoft.com/office/drawing/2014/main" id="{3230A57C-2786-49AF-99BE-1C1303E0E4D2}"/>
              </a:ext>
            </a:extLst>
          </p:cNvPr>
          <p:cNvPicPr>
            <a:picLocks noChangeAspect="1"/>
          </p:cNvPicPr>
          <p:nvPr/>
        </p:nvPicPr>
        <p:blipFill>
          <a:blip r:embed="rId6"/>
          <a:stretch>
            <a:fillRect/>
          </a:stretch>
        </p:blipFill>
        <p:spPr>
          <a:xfrm>
            <a:off x="978756" y="1970993"/>
            <a:ext cx="5734050" cy="495300"/>
          </a:xfrm>
          <a:prstGeom prst="rect">
            <a:avLst/>
          </a:prstGeom>
        </p:spPr>
      </p:pic>
    </p:spTree>
    <p:extLst>
      <p:ext uri="{BB962C8B-B14F-4D97-AF65-F5344CB8AC3E}">
        <p14:creationId xmlns:p14="http://schemas.microsoft.com/office/powerpoint/2010/main" val="167861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5D43BD-B7B1-4DFF-9160-3B8D8D50AE22}"/>
              </a:ext>
            </a:extLst>
          </p:cNvPr>
          <p:cNvSpPr>
            <a:spLocks noGrp="1"/>
          </p:cNvSpPr>
          <p:nvPr>
            <p:ph sz="quarter" idx="10"/>
          </p:nvPr>
        </p:nvSpPr>
        <p:spPr/>
        <p:txBody>
          <a:bodyPr/>
          <a:lstStyle/>
          <a:p>
            <a:r>
              <a:rPr lang="en-IN" dirty="0">
                <a:solidFill>
                  <a:srgbClr val="7030A0"/>
                </a:solidFill>
              </a:rPr>
              <a:t>Tutorial Session </a:t>
            </a:r>
            <a:endParaRPr lang="en-US" dirty="0">
              <a:solidFill>
                <a:srgbClr val="7030A0"/>
              </a:solidFill>
            </a:endParaRPr>
          </a:p>
          <a:p>
            <a:endParaRPr lang="en-US" dirty="0"/>
          </a:p>
        </p:txBody>
      </p:sp>
      <p:pic>
        <p:nvPicPr>
          <p:cNvPr id="5" name="Picture 4">
            <a:extLst>
              <a:ext uri="{FF2B5EF4-FFF2-40B4-BE49-F238E27FC236}">
                <a16:creationId xmlns:a16="http://schemas.microsoft.com/office/drawing/2014/main" id="{53FC81DB-C9E0-4896-9674-593A6D71C06C}"/>
              </a:ext>
            </a:extLst>
          </p:cNvPr>
          <p:cNvPicPr>
            <a:picLocks noChangeAspect="1"/>
          </p:cNvPicPr>
          <p:nvPr/>
        </p:nvPicPr>
        <p:blipFill>
          <a:blip r:embed="rId2"/>
          <a:stretch>
            <a:fillRect/>
          </a:stretch>
        </p:blipFill>
        <p:spPr>
          <a:xfrm>
            <a:off x="246967" y="1353229"/>
            <a:ext cx="7953375" cy="1438275"/>
          </a:xfrm>
          <a:prstGeom prst="rect">
            <a:avLst/>
          </a:prstGeom>
        </p:spPr>
      </p:pic>
      <p:pic>
        <p:nvPicPr>
          <p:cNvPr id="7" name="Picture 6">
            <a:extLst>
              <a:ext uri="{FF2B5EF4-FFF2-40B4-BE49-F238E27FC236}">
                <a16:creationId xmlns:a16="http://schemas.microsoft.com/office/drawing/2014/main" id="{42BA6EDD-DB3D-4846-A4EB-F6F3CD828998}"/>
              </a:ext>
            </a:extLst>
          </p:cNvPr>
          <p:cNvPicPr>
            <a:picLocks noChangeAspect="1"/>
          </p:cNvPicPr>
          <p:nvPr/>
        </p:nvPicPr>
        <p:blipFill>
          <a:blip r:embed="rId3"/>
          <a:stretch>
            <a:fillRect/>
          </a:stretch>
        </p:blipFill>
        <p:spPr>
          <a:xfrm>
            <a:off x="961341" y="2739905"/>
            <a:ext cx="6524625" cy="1114425"/>
          </a:xfrm>
          <a:prstGeom prst="rect">
            <a:avLst/>
          </a:prstGeom>
        </p:spPr>
      </p:pic>
      <p:pic>
        <p:nvPicPr>
          <p:cNvPr id="9" name="Picture 8">
            <a:extLst>
              <a:ext uri="{FF2B5EF4-FFF2-40B4-BE49-F238E27FC236}">
                <a16:creationId xmlns:a16="http://schemas.microsoft.com/office/drawing/2014/main" id="{083CA326-E109-495C-B9B5-065E6C046414}"/>
              </a:ext>
            </a:extLst>
          </p:cNvPr>
          <p:cNvPicPr>
            <a:picLocks noChangeAspect="1"/>
          </p:cNvPicPr>
          <p:nvPr/>
        </p:nvPicPr>
        <p:blipFill>
          <a:blip r:embed="rId4"/>
          <a:stretch>
            <a:fillRect/>
          </a:stretch>
        </p:blipFill>
        <p:spPr>
          <a:xfrm>
            <a:off x="327251" y="3952196"/>
            <a:ext cx="9229725" cy="1552575"/>
          </a:xfrm>
          <a:prstGeom prst="rect">
            <a:avLst/>
          </a:prstGeom>
        </p:spPr>
      </p:pic>
      <p:sp>
        <p:nvSpPr>
          <p:cNvPr id="11" name="TextBox 10">
            <a:extLst>
              <a:ext uri="{FF2B5EF4-FFF2-40B4-BE49-F238E27FC236}">
                <a16:creationId xmlns:a16="http://schemas.microsoft.com/office/drawing/2014/main" id="{1A2C02E9-F8EE-4477-9033-BE081C4D2806}"/>
              </a:ext>
            </a:extLst>
          </p:cNvPr>
          <p:cNvSpPr txBox="1"/>
          <p:nvPr/>
        </p:nvSpPr>
        <p:spPr>
          <a:xfrm>
            <a:off x="8556171" y="4265749"/>
            <a:ext cx="3080658" cy="2308324"/>
          </a:xfrm>
          <a:prstGeom prst="rect">
            <a:avLst/>
          </a:prstGeom>
          <a:noFill/>
        </p:spPr>
        <p:txBody>
          <a:bodyPr wrap="square">
            <a:spAutoFit/>
          </a:bodyPr>
          <a:lstStyle/>
          <a:p>
            <a:r>
              <a:rPr lang="en-US" dirty="0"/>
              <a:t>this solution is incorrect—it instead tries to compute sailors who have reserved a boat that is both red and green. (Since bid is a key for Boats, a boat can be only one color; this query will always return an empty answer set.)</a:t>
            </a:r>
          </a:p>
        </p:txBody>
      </p:sp>
      <p:pic>
        <p:nvPicPr>
          <p:cNvPr id="13" name="Picture 12">
            <a:extLst>
              <a:ext uri="{FF2B5EF4-FFF2-40B4-BE49-F238E27FC236}">
                <a16:creationId xmlns:a16="http://schemas.microsoft.com/office/drawing/2014/main" id="{475B2662-CC40-4DA6-8764-E1C1EA4955F8}"/>
              </a:ext>
            </a:extLst>
          </p:cNvPr>
          <p:cNvPicPr>
            <a:picLocks noChangeAspect="1"/>
          </p:cNvPicPr>
          <p:nvPr/>
        </p:nvPicPr>
        <p:blipFill>
          <a:blip r:embed="rId5"/>
          <a:stretch>
            <a:fillRect/>
          </a:stretch>
        </p:blipFill>
        <p:spPr>
          <a:xfrm>
            <a:off x="611642" y="5504771"/>
            <a:ext cx="6048375" cy="1057275"/>
          </a:xfrm>
          <a:prstGeom prst="rect">
            <a:avLst/>
          </a:prstGeom>
        </p:spPr>
      </p:pic>
      <p:sp>
        <p:nvSpPr>
          <p:cNvPr id="14" name="Rectangle 13">
            <a:extLst>
              <a:ext uri="{FF2B5EF4-FFF2-40B4-BE49-F238E27FC236}">
                <a16:creationId xmlns:a16="http://schemas.microsoft.com/office/drawing/2014/main" id="{0D3686A1-0BE3-4958-8D94-4466D0B2CBB7}"/>
              </a:ext>
            </a:extLst>
          </p:cNvPr>
          <p:cNvSpPr/>
          <p:nvPr/>
        </p:nvSpPr>
        <p:spPr>
          <a:xfrm>
            <a:off x="406399" y="5419911"/>
            <a:ext cx="6701971" cy="10572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676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18377A-6578-481F-832C-C576568BE42B}"/>
              </a:ext>
            </a:extLst>
          </p:cNvPr>
          <p:cNvSpPr>
            <a:spLocks noGrp="1"/>
          </p:cNvSpPr>
          <p:nvPr>
            <p:ph idx="1"/>
          </p:nvPr>
        </p:nvSpPr>
        <p:spPr/>
        <p:txBody>
          <a:bodyPr>
            <a:normAutofit/>
          </a:bodyPr>
          <a:lstStyle/>
          <a:p>
            <a:r>
              <a:rPr lang="en-US" sz="1800" dirty="0"/>
              <a:t>To find sailors who have reserved red or green boats (Query Q5); just replace ∩ by ∪</a:t>
            </a:r>
          </a:p>
        </p:txBody>
      </p:sp>
      <p:sp>
        <p:nvSpPr>
          <p:cNvPr id="3" name="Content Placeholder 2">
            <a:extLst>
              <a:ext uri="{FF2B5EF4-FFF2-40B4-BE49-F238E27FC236}">
                <a16:creationId xmlns:a16="http://schemas.microsoft.com/office/drawing/2014/main" id="{EF758598-DAD2-4992-92D5-7DF74A052BF3}"/>
              </a:ext>
            </a:extLst>
          </p:cNvPr>
          <p:cNvSpPr>
            <a:spLocks noGrp="1"/>
          </p:cNvSpPr>
          <p:nvPr>
            <p:ph sz="quarter" idx="10"/>
          </p:nvPr>
        </p:nvSpPr>
        <p:spPr/>
        <p:txBody>
          <a:bodyPr/>
          <a:lstStyle/>
          <a:p>
            <a:r>
              <a:rPr lang="en-IN" dirty="0">
                <a:solidFill>
                  <a:srgbClr val="7030A0"/>
                </a:solidFill>
              </a:rPr>
              <a:t>Tutorial Session </a:t>
            </a:r>
            <a:endParaRPr lang="en-US" dirty="0">
              <a:solidFill>
                <a:srgbClr val="7030A0"/>
              </a:solidFill>
            </a:endParaRPr>
          </a:p>
          <a:p>
            <a:endParaRPr lang="en-US" dirty="0"/>
          </a:p>
        </p:txBody>
      </p:sp>
      <p:pic>
        <p:nvPicPr>
          <p:cNvPr id="5" name="Picture 4">
            <a:extLst>
              <a:ext uri="{FF2B5EF4-FFF2-40B4-BE49-F238E27FC236}">
                <a16:creationId xmlns:a16="http://schemas.microsoft.com/office/drawing/2014/main" id="{86C8E4E7-EBF5-4D45-9744-BFFE1E706820}"/>
              </a:ext>
            </a:extLst>
          </p:cNvPr>
          <p:cNvPicPr>
            <a:picLocks noChangeAspect="1"/>
          </p:cNvPicPr>
          <p:nvPr/>
        </p:nvPicPr>
        <p:blipFill>
          <a:blip r:embed="rId2"/>
          <a:stretch>
            <a:fillRect/>
          </a:stretch>
        </p:blipFill>
        <p:spPr>
          <a:xfrm>
            <a:off x="406400" y="1775619"/>
            <a:ext cx="5686425" cy="1171575"/>
          </a:xfrm>
          <a:prstGeom prst="rect">
            <a:avLst/>
          </a:prstGeom>
        </p:spPr>
      </p:pic>
      <p:pic>
        <p:nvPicPr>
          <p:cNvPr id="7" name="Picture 6">
            <a:extLst>
              <a:ext uri="{FF2B5EF4-FFF2-40B4-BE49-F238E27FC236}">
                <a16:creationId xmlns:a16="http://schemas.microsoft.com/office/drawing/2014/main" id="{3FD3F34F-B905-4ABA-9B44-CE7DC47BDA08}"/>
              </a:ext>
            </a:extLst>
          </p:cNvPr>
          <p:cNvPicPr>
            <a:picLocks noChangeAspect="1"/>
          </p:cNvPicPr>
          <p:nvPr/>
        </p:nvPicPr>
        <p:blipFill>
          <a:blip r:embed="rId3"/>
          <a:stretch>
            <a:fillRect/>
          </a:stretch>
        </p:blipFill>
        <p:spPr>
          <a:xfrm>
            <a:off x="255587" y="2947194"/>
            <a:ext cx="8467725" cy="2143125"/>
          </a:xfrm>
          <a:prstGeom prst="rect">
            <a:avLst/>
          </a:prstGeom>
        </p:spPr>
      </p:pic>
      <p:pic>
        <p:nvPicPr>
          <p:cNvPr id="9" name="Picture 8">
            <a:extLst>
              <a:ext uri="{FF2B5EF4-FFF2-40B4-BE49-F238E27FC236}">
                <a16:creationId xmlns:a16="http://schemas.microsoft.com/office/drawing/2014/main" id="{C4A9DF43-6086-47A3-B387-345577B7E234}"/>
              </a:ext>
            </a:extLst>
          </p:cNvPr>
          <p:cNvPicPr>
            <a:picLocks noChangeAspect="1"/>
          </p:cNvPicPr>
          <p:nvPr/>
        </p:nvPicPr>
        <p:blipFill>
          <a:blip r:embed="rId4"/>
          <a:stretch>
            <a:fillRect/>
          </a:stretch>
        </p:blipFill>
        <p:spPr>
          <a:xfrm>
            <a:off x="122236" y="5084367"/>
            <a:ext cx="8734425" cy="1400175"/>
          </a:xfrm>
          <a:prstGeom prst="rect">
            <a:avLst/>
          </a:prstGeom>
        </p:spPr>
      </p:pic>
    </p:spTree>
    <p:extLst>
      <p:ext uri="{BB962C8B-B14F-4D97-AF65-F5344CB8AC3E}">
        <p14:creationId xmlns:p14="http://schemas.microsoft.com/office/powerpoint/2010/main" val="330674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757EB-32BF-413D-99D4-DC0B042AA45C}"/>
              </a:ext>
            </a:extLst>
          </p:cNvPr>
          <p:cNvPicPr>
            <a:picLocks noChangeAspect="1"/>
          </p:cNvPicPr>
          <p:nvPr/>
        </p:nvPicPr>
        <p:blipFill>
          <a:blip r:embed="rId2"/>
          <a:stretch>
            <a:fillRect/>
          </a:stretch>
        </p:blipFill>
        <p:spPr>
          <a:xfrm>
            <a:off x="263297" y="1704975"/>
            <a:ext cx="9248775" cy="1724025"/>
          </a:xfrm>
          <a:prstGeom prst="rect">
            <a:avLst/>
          </a:prstGeom>
        </p:spPr>
      </p:pic>
      <p:sp>
        <p:nvSpPr>
          <p:cNvPr id="8" name="Content Placeholder 2">
            <a:extLst>
              <a:ext uri="{FF2B5EF4-FFF2-40B4-BE49-F238E27FC236}">
                <a16:creationId xmlns:a16="http://schemas.microsoft.com/office/drawing/2014/main" id="{A918F794-40C7-49B4-BCC1-CEA028B6440D}"/>
              </a:ext>
            </a:extLst>
          </p:cNvPr>
          <p:cNvSpPr txBox="1">
            <a:spLocks/>
          </p:cNvSpPr>
          <p:nvPr/>
        </p:nvSpPr>
        <p:spPr>
          <a:xfrm>
            <a:off x="406400" y="152400"/>
            <a:ext cx="8432800" cy="1143000"/>
          </a:xfrm>
          <a:prstGeom prst="rect">
            <a:avLst/>
          </a:prstGeom>
        </p:spPr>
        <p:txBody>
          <a:bodyPr vert="horz" lIns="91440" tIns="45720" rIns="91440" bIns="45720" rtlCol="0" anchor="ctr">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solidFill>
                  <a:srgbClr val="7030A0"/>
                </a:solidFill>
              </a:rPr>
              <a:t>Tutorial Session </a:t>
            </a:r>
            <a:endParaRPr lang="en-US">
              <a:solidFill>
                <a:srgbClr val="7030A0"/>
              </a:solidFill>
            </a:endParaRPr>
          </a:p>
          <a:p>
            <a:endParaRPr lang="en-US" dirty="0"/>
          </a:p>
        </p:txBody>
      </p:sp>
    </p:spTree>
    <p:extLst>
      <p:ext uri="{BB962C8B-B14F-4D97-AF65-F5344CB8AC3E}">
        <p14:creationId xmlns:p14="http://schemas.microsoft.com/office/powerpoint/2010/main" val="21057578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79AF4E0-DDFB-4FF2-9362-0AC0C7898497}"/>
              </a:ext>
            </a:extLst>
          </p:cNvPr>
          <p:cNvSpPr>
            <a:spLocks noGrp="1"/>
          </p:cNvSpPr>
          <p:nvPr>
            <p:ph sz="quarter" idx="10"/>
          </p:nvPr>
        </p:nvSpPr>
        <p:spPr>
          <a:xfrm>
            <a:off x="406400" y="152400"/>
            <a:ext cx="8432800" cy="1143000"/>
          </a:xfrm>
        </p:spPr>
        <p:txBody>
          <a:bodyPr/>
          <a:lstStyle/>
          <a:p>
            <a:r>
              <a:rPr lang="en-IN" dirty="0">
                <a:solidFill>
                  <a:srgbClr val="7030A0"/>
                </a:solidFill>
              </a:rPr>
              <a:t>Tutorial Session   TRC </a:t>
            </a:r>
            <a:endParaRPr lang="en-US" dirty="0">
              <a:solidFill>
                <a:srgbClr val="7030A0"/>
              </a:solidFill>
            </a:endParaRPr>
          </a:p>
          <a:p>
            <a:endParaRPr lang="en-US" dirty="0"/>
          </a:p>
        </p:txBody>
      </p:sp>
      <p:pic>
        <p:nvPicPr>
          <p:cNvPr id="3" name="Picture 2">
            <a:extLst>
              <a:ext uri="{FF2B5EF4-FFF2-40B4-BE49-F238E27FC236}">
                <a16:creationId xmlns:a16="http://schemas.microsoft.com/office/drawing/2014/main" id="{E4C18DB9-A954-4DE1-8BF2-2E04A77D2ADD}"/>
              </a:ext>
            </a:extLst>
          </p:cNvPr>
          <p:cNvPicPr>
            <a:picLocks noChangeAspect="1"/>
          </p:cNvPicPr>
          <p:nvPr/>
        </p:nvPicPr>
        <p:blipFill>
          <a:blip r:embed="rId2"/>
          <a:stretch>
            <a:fillRect/>
          </a:stretch>
        </p:blipFill>
        <p:spPr>
          <a:xfrm>
            <a:off x="406400" y="1514134"/>
            <a:ext cx="6210300" cy="342900"/>
          </a:xfrm>
          <a:prstGeom prst="rect">
            <a:avLst/>
          </a:prstGeom>
        </p:spPr>
      </p:pic>
      <p:pic>
        <p:nvPicPr>
          <p:cNvPr id="7" name="Picture 6">
            <a:extLst>
              <a:ext uri="{FF2B5EF4-FFF2-40B4-BE49-F238E27FC236}">
                <a16:creationId xmlns:a16="http://schemas.microsoft.com/office/drawing/2014/main" id="{CEF3896B-5EF1-454F-B2FE-5FEF21F520BD}"/>
              </a:ext>
            </a:extLst>
          </p:cNvPr>
          <p:cNvPicPr>
            <a:picLocks noChangeAspect="1"/>
          </p:cNvPicPr>
          <p:nvPr/>
        </p:nvPicPr>
        <p:blipFill>
          <a:blip r:embed="rId3"/>
          <a:stretch>
            <a:fillRect/>
          </a:stretch>
        </p:blipFill>
        <p:spPr>
          <a:xfrm>
            <a:off x="884236" y="1950812"/>
            <a:ext cx="7115175" cy="314325"/>
          </a:xfrm>
          <a:prstGeom prst="rect">
            <a:avLst/>
          </a:prstGeom>
        </p:spPr>
      </p:pic>
      <p:pic>
        <p:nvPicPr>
          <p:cNvPr id="11" name="Picture 10">
            <a:extLst>
              <a:ext uri="{FF2B5EF4-FFF2-40B4-BE49-F238E27FC236}">
                <a16:creationId xmlns:a16="http://schemas.microsoft.com/office/drawing/2014/main" id="{A12C7008-7D80-480F-9E25-93B75E8365E7}"/>
              </a:ext>
            </a:extLst>
          </p:cNvPr>
          <p:cNvPicPr>
            <a:picLocks noChangeAspect="1"/>
          </p:cNvPicPr>
          <p:nvPr/>
        </p:nvPicPr>
        <p:blipFill>
          <a:blip r:embed="rId4"/>
          <a:stretch>
            <a:fillRect/>
          </a:stretch>
        </p:blipFill>
        <p:spPr>
          <a:xfrm>
            <a:off x="406400" y="2577889"/>
            <a:ext cx="7982688" cy="357281"/>
          </a:xfrm>
          <a:prstGeom prst="rect">
            <a:avLst/>
          </a:prstGeom>
        </p:spPr>
      </p:pic>
      <p:pic>
        <p:nvPicPr>
          <p:cNvPr id="15" name="Picture 14">
            <a:extLst>
              <a:ext uri="{FF2B5EF4-FFF2-40B4-BE49-F238E27FC236}">
                <a16:creationId xmlns:a16="http://schemas.microsoft.com/office/drawing/2014/main" id="{1A92E0E2-44D4-4CDB-A198-5F4362A5D2D2}"/>
              </a:ext>
            </a:extLst>
          </p:cNvPr>
          <p:cNvPicPr>
            <a:picLocks noChangeAspect="1"/>
          </p:cNvPicPr>
          <p:nvPr/>
        </p:nvPicPr>
        <p:blipFill>
          <a:blip r:embed="rId5"/>
          <a:stretch>
            <a:fillRect/>
          </a:stretch>
        </p:blipFill>
        <p:spPr>
          <a:xfrm>
            <a:off x="563599" y="3012249"/>
            <a:ext cx="7200900" cy="638175"/>
          </a:xfrm>
          <a:prstGeom prst="rect">
            <a:avLst/>
          </a:prstGeom>
        </p:spPr>
      </p:pic>
      <p:pic>
        <p:nvPicPr>
          <p:cNvPr id="17" name="Picture 16">
            <a:extLst>
              <a:ext uri="{FF2B5EF4-FFF2-40B4-BE49-F238E27FC236}">
                <a16:creationId xmlns:a16="http://schemas.microsoft.com/office/drawing/2014/main" id="{AAC60608-1711-4E26-BCEF-CE263ACDCE85}"/>
              </a:ext>
            </a:extLst>
          </p:cNvPr>
          <p:cNvPicPr>
            <a:picLocks noChangeAspect="1"/>
          </p:cNvPicPr>
          <p:nvPr/>
        </p:nvPicPr>
        <p:blipFill>
          <a:blip r:embed="rId6"/>
          <a:stretch>
            <a:fillRect/>
          </a:stretch>
        </p:blipFill>
        <p:spPr>
          <a:xfrm>
            <a:off x="563599" y="3682282"/>
            <a:ext cx="5476875" cy="371475"/>
          </a:xfrm>
          <a:prstGeom prst="rect">
            <a:avLst/>
          </a:prstGeom>
        </p:spPr>
      </p:pic>
      <p:pic>
        <p:nvPicPr>
          <p:cNvPr id="19" name="Picture 18">
            <a:extLst>
              <a:ext uri="{FF2B5EF4-FFF2-40B4-BE49-F238E27FC236}">
                <a16:creationId xmlns:a16="http://schemas.microsoft.com/office/drawing/2014/main" id="{865DC645-1834-4094-BFFC-9C37F0F9FFBE}"/>
              </a:ext>
            </a:extLst>
          </p:cNvPr>
          <p:cNvPicPr>
            <a:picLocks noChangeAspect="1"/>
          </p:cNvPicPr>
          <p:nvPr/>
        </p:nvPicPr>
        <p:blipFill>
          <a:blip r:embed="rId7"/>
          <a:stretch>
            <a:fillRect/>
          </a:stretch>
        </p:blipFill>
        <p:spPr>
          <a:xfrm>
            <a:off x="563599" y="4074811"/>
            <a:ext cx="8715375" cy="342900"/>
          </a:xfrm>
          <a:prstGeom prst="rect">
            <a:avLst/>
          </a:prstGeom>
        </p:spPr>
      </p:pic>
      <p:pic>
        <p:nvPicPr>
          <p:cNvPr id="21" name="Picture 20">
            <a:extLst>
              <a:ext uri="{FF2B5EF4-FFF2-40B4-BE49-F238E27FC236}">
                <a16:creationId xmlns:a16="http://schemas.microsoft.com/office/drawing/2014/main" id="{843CD813-BCC7-4515-A4C3-79C45E64C3AF}"/>
              </a:ext>
            </a:extLst>
          </p:cNvPr>
          <p:cNvPicPr>
            <a:picLocks noChangeAspect="1"/>
          </p:cNvPicPr>
          <p:nvPr/>
        </p:nvPicPr>
        <p:blipFill>
          <a:blip r:embed="rId8"/>
          <a:stretch>
            <a:fillRect/>
          </a:stretch>
        </p:blipFill>
        <p:spPr>
          <a:xfrm>
            <a:off x="406400" y="4507857"/>
            <a:ext cx="6153150" cy="257175"/>
          </a:xfrm>
          <a:prstGeom prst="rect">
            <a:avLst/>
          </a:prstGeom>
        </p:spPr>
      </p:pic>
      <p:pic>
        <p:nvPicPr>
          <p:cNvPr id="23" name="Picture 22">
            <a:extLst>
              <a:ext uri="{FF2B5EF4-FFF2-40B4-BE49-F238E27FC236}">
                <a16:creationId xmlns:a16="http://schemas.microsoft.com/office/drawing/2014/main" id="{83FA982F-9D7C-4451-BF8C-91F256DA4C44}"/>
              </a:ext>
            </a:extLst>
          </p:cNvPr>
          <p:cNvPicPr>
            <a:picLocks noChangeAspect="1"/>
          </p:cNvPicPr>
          <p:nvPr/>
        </p:nvPicPr>
        <p:blipFill>
          <a:blip r:embed="rId9"/>
          <a:stretch>
            <a:fillRect/>
          </a:stretch>
        </p:blipFill>
        <p:spPr>
          <a:xfrm>
            <a:off x="406400" y="4871811"/>
            <a:ext cx="6798967" cy="1522157"/>
          </a:xfrm>
          <a:prstGeom prst="rect">
            <a:avLst/>
          </a:prstGeom>
        </p:spPr>
      </p:pic>
    </p:spTree>
    <p:extLst>
      <p:ext uri="{BB962C8B-B14F-4D97-AF65-F5344CB8AC3E}">
        <p14:creationId xmlns:p14="http://schemas.microsoft.com/office/powerpoint/2010/main" val="25771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TotalTime>
  <Words>6591</Words>
  <Application>Microsoft Office PowerPoint</Application>
  <PresentationFormat>Widescreen</PresentationFormat>
  <Paragraphs>668</Paragraphs>
  <Slides>101</Slides>
  <Notes>11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101</vt:i4>
      </vt:variant>
    </vt:vector>
  </HeadingPairs>
  <TitlesOfParts>
    <vt:vector size="123" baseType="lpstr">
      <vt:lpstr>Abadi</vt:lpstr>
      <vt:lpstr>AkzidenzGroteskBE-Bold</vt:lpstr>
      <vt:lpstr>AkzidenzGroteskBE-Light</vt:lpstr>
      <vt:lpstr>AkzidenzGroteskBE-Md</vt:lpstr>
      <vt:lpstr>AkzidenzGroteskBE-Regular</vt:lpstr>
      <vt:lpstr>Arial</vt:lpstr>
      <vt:lpstr>Calibri</vt:lpstr>
      <vt:lpstr>Calibri Light</vt:lpstr>
      <vt:lpstr>Consolas</vt:lpstr>
      <vt:lpstr>Courier New</vt:lpstr>
      <vt:lpstr>Helvetica Neue</vt:lpstr>
      <vt:lpstr>inter-bold</vt:lpstr>
      <vt:lpstr>inter-regular</vt:lpstr>
      <vt:lpstr>Minion-Italic</vt:lpstr>
      <vt:lpstr>Minion-Regular</vt:lpstr>
      <vt:lpstr>Segoe UI</vt:lpstr>
      <vt:lpstr>Symbol</vt:lpstr>
      <vt:lpstr>Times New Roman</vt:lpstr>
      <vt:lpstr>Times New Roman</vt:lpstr>
      <vt:lpstr>urw-din</vt:lpstr>
      <vt:lpstr>Wingdings</vt:lpstr>
      <vt:lpstr>Office Theme</vt:lpstr>
      <vt:lpstr>  Database design  and Applications  CSIZG518/SEZG518/SSZG518)(S1-21)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SSZG518:     Database design  and                           Applications                   Ms. Uma Ganesan</dc:title>
  <dc:creator>Uma Ganesan</dc:creator>
  <cp:lastModifiedBy>Uma Ganesan</cp:lastModifiedBy>
  <cp:revision>63</cp:revision>
  <dcterms:created xsi:type="dcterms:W3CDTF">2016-03-16T00:54:35Z</dcterms:created>
  <dcterms:modified xsi:type="dcterms:W3CDTF">2021-09-11T06:35:00Z</dcterms:modified>
</cp:coreProperties>
</file>